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9" r:id="rId14"/>
    <p:sldId id="270" r:id="rId15"/>
    <p:sldId id="282" r:id="rId16"/>
    <p:sldId id="279" r:id="rId17"/>
    <p:sldId id="268" r:id="rId18"/>
    <p:sldId id="284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83" r:id="rId27"/>
    <p:sldId id="280" r:id="rId28"/>
    <p:sldId id="281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C486F"/>
    <a:srgbClr val="800080"/>
    <a:srgbClr val="70097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3" d="100"/>
          <a:sy n="83" d="100"/>
        </p:scale>
        <p:origin x="61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480033C-BBF8-40F3-AA10-48D0E052D96D}" type="doc">
      <dgm:prSet loTypeId="urn:microsoft.com/office/officeart/2005/8/layout/radial5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EFA08CB-A498-49F8-8A6E-0A382D391584}">
      <dgm:prSet phldrT="[Text]" custT="1"/>
      <dgm:spPr/>
      <dgm:t>
        <a:bodyPr/>
        <a:lstStyle/>
        <a:p>
          <a:r>
            <a:rPr lang="en-US" sz="2300" dirty="0" smtClean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rPr>
            <a:t>Pharmacy Information System </a:t>
          </a:r>
          <a:endParaRPr lang="en-US" sz="2300" dirty="0"/>
        </a:p>
      </dgm:t>
    </dgm:pt>
    <dgm:pt modelId="{3C31C134-0542-450C-AE0F-72B9D226686E}" type="parTrans" cxnId="{C12CC156-4E0E-41CE-BFBB-3BBBE04473AC}">
      <dgm:prSet/>
      <dgm:spPr/>
      <dgm:t>
        <a:bodyPr/>
        <a:lstStyle/>
        <a:p>
          <a:endParaRPr lang="en-US"/>
        </a:p>
      </dgm:t>
    </dgm:pt>
    <dgm:pt modelId="{245B2F2B-3DF5-4061-B204-F13291E9A987}" type="sibTrans" cxnId="{C12CC156-4E0E-41CE-BFBB-3BBBE04473AC}">
      <dgm:prSet/>
      <dgm:spPr/>
      <dgm:t>
        <a:bodyPr/>
        <a:lstStyle/>
        <a:p>
          <a:endParaRPr lang="en-US"/>
        </a:p>
      </dgm:t>
    </dgm:pt>
    <dgm:pt modelId="{098A534E-1F07-486F-9908-FFA4BDA24796}">
      <dgm:prSet phldrT="[Text]" custT="1"/>
      <dgm:spPr/>
      <dgm:t>
        <a:bodyPr/>
        <a:lstStyle/>
        <a:p>
          <a:r>
            <a:rPr lang="en-US" sz="2000" dirty="0" smtClean="0"/>
            <a:t>company</a:t>
          </a:r>
          <a:endParaRPr lang="en-US" sz="2000" dirty="0"/>
        </a:p>
      </dgm:t>
    </dgm:pt>
    <dgm:pt modelId="{20127526-1676-448A-9E8C-3A11DFB63005}" type="parTrans" cxnId="{CBF5F7EE-1E0F-44CF-9622-B94C8B16CBB7}">
      <dgm:prSet/>
      <dgm:spPr/>
      <dgm:t>
        <a:bodyPr/>
        <a:lstStyle/>
        <a:p>
          <a:endParaRPr lang="en-US"/>
        </a:p>
      </dgm:t>
    </dgm:pt>
    <dgm:pt modelId="{DD596382-7F58-4DE1-87AA-465D3F05D4AD}" type="sibTrans" cxnId="{CBF5F7EE-1E0F-44CF-9622-B94C8B16CBB7}">
      <dgm:prSet/>
      <dgm:spPr/>
      <dgm:t>
        <a:bodyPr/>
        <a:lstStyle/>
        <a:p>
          <a:endParaRPr lang="en-US"/>
        </a:p>
      </dgm:t>
    </dgm:pt>
    <dgm:pt modelId="{F702BCD2-697D-4832-BFCF-CC4F4429C4D4}">
      <dgm:prSet phldrT="[Text]" custT="1"/>
      <dgm:spPr/>
      <dgm:t>
        <a:bodyPr/>
        <a:lstStyle/>
        <a:p>
          <a:r>
            <a:rPr lang="en-US" sz="2000" dirty="0" smtClean="0"/>
            <a:t>users</a:t>
          </a:r>
          <a:endParaRPr lang="en-US" sz="2000" dirty="0"/>
        </a:p>
      </dgm:t>
    </dgm:pt>
    <dgm:pt modelId="{5477712D-1A1B-4818-9929-CED736638091}" type="parTrans" cxnId="{04E754B9-E7D1-4D22-8FB9-421D5999CA13}">
      <dgm:prSet/>
      <dgm:spPr/>
      <dgm:t>
        <a:bodyPr/>
        <a:lstStyle/>
        <a:p>
          <a:endParaRPr lang="en-US"/>
        </a:p>
      </dgm:t>
    </dgm:pt>
    <dgm:pt modelId="{BCF97B1E-0B5F-4DE7-AE33-464AABD8D0D7}" type="sibTrans" cxnId="{04E754B9-E7D1-4D22-8FB9-421D5999CA13}">
      <dgm:prSet/>
      <dgm:spPr/>
      <dgm:t>
        <a:bodyPr/>
        <a:lstStyle/>
        <a:p>
          <a:endParaRPr lang="en-US"/>
        </a:p>
      </dgm:t>
    </dgm:pt>
    <dgm:pt modelId="{EC7BE134-6FA0-46FF-8EBB-7691184B8B10}">
      <dgm:prSet phldrT="[Text]" custT="1"/>
      <dgm:spPr/>
      <dgm:t>
        <a:bodyPr/>
        <a:lstStyle/>
        <a:p>
          <a:r>
            <a:rPr lang="en-US" sz="2000" dirty="0" smtClean="0"/>
            <a:t>sales_record</a:t>
          </a:r>
          <a:endParaRPr lang="en-US" sz="2000" dirty="0"/>
        </a:p>
      </dgm:t>
    </dgm:pt>
    <dgm:pt modelId="{8A929527-9FE8-47C1-B06B-6AD8EC10E052}" type="parTrans" cxnId="{E2FA12DB-FC15-44BD-B081-E4CACB059E75}">
      <dgm:prSet/>
      <dgm:spPr/>
      <dgm:t>
        <a:bodyPr/>
        <a:lstStyle/>
        <a:p>
          <a:endParaRPr lang="en-US"/>
        </a:p>
      </dgm:t>
    </dgm:pt>
    <dgm:pt modelId="{ACA85B7F-04B2-49D0-AF0D-A3875F132A5D}" type="sibTrans" cxnId="{E2FA12DB-FC15-44BD-B081-E4CACB059E75}">
      <dgm:prSet/>
      <dgm:spPr/>
      <dgm:t>
        <a:bodyPr/>
        <a:lstStyle/>
        <a:p>
          <a:endParaRPr lang="en-US"/>
        </a:p>
      </dgm:t>
    </dgm:pt>
    <dgm:pt modelId="{B1AC4054-A154-4CD8-AAC0-AD4A45F3AE2C}">
      <dgm:prSet phldrT="[Text]" custT="1"/>
      <dgm:spPr/>
      <dgm:t>
        <a:bodyPr/>
        <a:lstStyle/>
        <a:p>
          <a:r>
            <a:rPr lang="en-US" sz="2000" dirty="0" smtClean="0"/>
            <a:t>Products</a:t>
          </a:r>
          <a:endParaRPr lang="en-US" sz="2000" dirty="0"/>
        </a:p>
      </dgm:t>
    </dgm:pt>
    <dgm:pt modelId="{9ACCB788-BA8D-4C68-A0DF-64FB0025EFA5}" type="parTrans" cxnId="{EE85215D-6BB0-4E86-BE29-8220ED321A01}">
      <dgm:prSet/>
      <dgm:spPr/>
      <dgm:t>
        <a:bodyPr/>
        <a:lstStyle/>
        <a:p>
          <a:endParaRPr lang="en-US"/>
        </a:p>
      </dgm:t>
    </dgm:pt>
    <dgm:pt modelId="{F28168B7-5A53-42FE-9BD7-A2FEAB704E29}" type="sibTrans" cxnId="{EE85215D-6BB0-4E86-BE29-8220ED321A01}">
      <dgm:prSet/>
      <dgm:spPr/>
      <dgm:t>
        <a:bodyPr/>
        <a:lstStyle/>
        <a:p>
          <a:endParaRPr lang="en-US"/>
        </a:p>
      </dgm:t>
    </dgm:pt>
    <dgm:pt modelId="{2BCD5666-BE3E-4566-B9A8-70B1FF5BCA82}">
      <dgm:prSet phldrT="[Text]" custT="1"/>
      <dgm:spPr/>
      <dgm:t>
        <a:bodyPr/>
        <a:lstStyle/>
        <a:p>
          <a:r>
            <a:rPr lang="en-US" sz="2000" dirty="0" err="1" smtClean="0"/>
            <a:t>product_category</a:t>
          </a:r>
          <a:endParaRPr lang="en-US" sz="2000" dirty="0"/>
        </a:p>
      </dgm:t>
    </dgm:pt>
    <dgm:pt modelId="{A4F275B3-6851-47A1-9D3E-BB923BC3BCA4}" type="parTrans" cxnId="{C9E0C8E4-D410-415E-BF26-7B27EBA8B240}">
      <dgm:prSet/>
      <dgm:spPr/>
      <dgm:t>
        <a:bodyPr/>
        <a:lstStyle/>
        <a:p>
          <a:endParaRPr lang="en-US"/>
        </a:p>
      </dgm:t>
    </dgm:pt>
    <dgm:pt modelId="{4E173948-C3EC-472E-8FCF-3B4A74037DFD}" type="sibTrans" cxnId="{C9E0C8E4-D410-415E-BF26-7B27EBA8B240}">
      <dgm:prSet/>
      <dgm:spPr/>
      <dgm:t>
        <a:bodyPr/>
        <a:lstStyle/>
        <a:p>
          <a:endParaRPr lang="en-US"/>
        </a:p>
      </dgm:t>
    </dgm:pt>
    <dgm:pt modelId="{BF58F06A-558B-46C4-BF60-79160A5E9908}" type="pres">
      <dgm:prSet presAssocID="{A480033C-BBF8-40F3-AA10-48D0E052D96D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16F32AD-AFCE-4C7F-960D-1BCB13D4AB85}" type="pres">
      <dgm:prSet presAssocID="{3EFA08CB-A498-49F8-8A6E-0A382D391584}" presName="centerShape" presStyleLbl="node0" presStyleIdx="0" presStyleCnt="1" custScaleX="240939"/>
      <dgm:spPr/>
      <dgm:t>
        <a:bodyPr/>
        <a:lstStyle/>
        <a:p>
          <a:endParaRPr lang="en-US"/>
        </a:p>
      </dgm:t>
    </dgm:pt>
    <dgm:pt modelId="{BD0BFFDC-F73F-438D-9CA9-6CCD4D650EF4}" type="pres">
      <dgm:prSet presAssocID="{20127526-1676-448A-9E8C-3A11DFB63005}" presName="parTrans" presStyleLbl="sibTrans2D1" presStyleIdx="0" presStyleCnt="5"/>
      <dgm:spPr/>
      <dgm:t>
        <a:bodyPr/>
        <a:lstStyle/>
        <a:p>
          <a:endParaRPr lang="en-US"/>
        </a:p>
      </dgm:t>
    </dgm:pt>
    <dgm:pt modelId="{69B023F5-F286-434B-9ACA-5B2DC17E251F}" type="pres">
      <dgm:prSet presAssocID="{20127526-1676-448A-9E8C-3A11DFB63005}" presName="connectorText" presStyleLbl="sibTrans2D1" presStyleIdx="0" presStyleCnt="5"/>
      <dgm:spPr/>
      <dgm:t>
        <a:bodyPr/>
        <a:lstStyle/>
        <a:p>
          <a:endParaRPr lang="en-US"/>
        </a:p>
      </dgm:t>
    </dgm:pt>
    <dgm:pt modelId="{A39B8A03-88B7-4AB1-9865-9B14A132F1AA}" type="pres">
      <dgm:prSet presAssocID="{098A534E-1F07-486F-9908-FFA4BDA24796}" presName="node" presStyleLbl="node1" presStyleIdx="0" presStyleCnt="5" custScaleX="186940" custRadScaleRad="100605" custRadScaleInc="-3460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7E4DE33-33EB-4AB5-93AC-90827BB7DBE3}" type="pres">
      <dgm:prSet presAssocID="{5477712D-1A1B-4818-9929-CED736638091}" presName="parTrans" presStyleLbl="sibTrans2D1" presStyleIdx="1" presStyleCnt="5"/>
      <dgm:spPr/>
      <dgm:t>
        <a:bodyPr/>
        <a:lstStyle/>
        <a:p>
          <a:endParaRPr lang="en-US"/>
        </a:p>
      </dgm:t>
    </dgm:pt>
    <dgm:pt modelId="{760D6BD5-1BAB-4E8F-B6D2-096B7CAB265D}" type="pres">
      <dgm:prSet presAssocID="{5477712D-1A1B-4818-9929-CED736638091}" presName="connectorText" presStyleLbl="sibTrans2D1" presStyleIdx="1" presStyleCnt="5"/>
      <dgm:spPr/>
      <dgm:t>
        <a:bodyPr/>
        <a:lstStyle/>
        <a:p>
          <a:endParaRPr lang="en-US"/>
        </a:p>
      </dgm:t>
    </dgm:pt>
    <dgm:pt modelId="{70FFA26A-97BD-4905-845C-0D64B9D47DE2}" type="pres">
      <dgm:prSet presAssocID="{F702BCD2-697D-4832-BFCF-CC4F4429C4D4}" presName="node" presStyleLbl="node1" presStyleIdx="1" presStyleCnt="5" custScaleX="144556" custRadScaleRad="172443" custRadScaleInc="-1623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60EFA3D-62BA-496A-9F34-3D8FDA2AC4D5}" type="pres">
      <dgm:prSet presAssocID="{8A929527-9FE8-47C1-B06B-6AD8EC10E052}" presName="parTrans" presStyleLbl="sibTrans2D1" presStyleIdx="2" presStyleCnt="5"/>
      <dgm:spPr/>
      <dgm:t>
        <a:bodyPr/>
        <a:lstStyle/>
        <a:p>
          <a:endParaRPr lang="en-US"/>
        </a:p>
      </dgm:t>
    </dgm:pt>
    <dgm:pt modelId="{8D090135-7A75-49E7-BFFC-10E295820AC8}" type="pres">
      <dgm:prSet presAssocID="{8A929527-9FE8-47C1-B06B-6AD8EC10E052}" presName="connectorText" presStyleLbl="sibTrans2D1" presStyleIdx="2" presStyleCnt="5"/>
      <dgm:spPr/>
      <dgm:t>
        <a:bodyPr/>
        <a:lstStyle/>
        <a:p>
          <a:endParaRPr lang="en-US"/>
        </a:p>
      </dgm:t>
    </dgm:pt>
    <dgm:pt modelId="{F8976A4F-9E4E-4F9F-AD62-DD9B844A98BE}" type="pres">
      <dgm:prSet presAssocID="{EC7BE134-6FA0-46FF-8EBB-7691184B8B10}" presName="node" presStyleLbl="node1" presStyleIdx="2" presStyleCnt="5" custScaleX="189474" custRadScaleRad="146781" custRadScaleInc="-6387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D31E357-26D6-4E3C-BD72-C50272138935}" type="pres">
      <dgm:prSet presAssocID="{9ACCB788-BA8D-4C68-A0DF-64FB0025EFA5}" presName="parTrans" presStyleLbl="sibTrans2D1" presStyleIdx="3" presStyleCnt="5"/>
      <dgm:spPr/>
      <dgm:t>
        <a:bodyPr/>
        <a:lstStyle/>
        <a:p>
          <a:endParaRPr lang="en-US"/>
        </a:p>
      </dgm:t>
    </dgm:pt>
    <dgm:pt modelId="{B70FFB57-D7EF-4EF0-A521-A5FB4B7127D6}" type="pres">
      <dgm:prSet presAssocID="{9ACCB788-BA8D-4C68-A0DF-64FB0025EFA5}" presName="connectorText" presStyleLbl="sibTrans2D1" presStyleIdx="3" presStyleCnt="5"/>
      <dgm:spPr/>
      <dgm:t>
        <a:bodyPr/>
        <a:lstStyle/>
        <a:p>
          <a:endParaRPr lang="en-US"/>
        </a:p>
      </dgm:t>
    </dgm:pt>
    <dgm:pt modelId="{142B8E78-66DE-496F-9DF0-AE1551277F49}" type="pres">
      <dgm:prSet presAssocID="{B1AC4054-A154-4CD8-AAC0-AD4A45F3AE2C}" presName="node" presStyleLbl="node1" presStyleIdx="3" presStyleCnt="5" custScaleX="195052" custRadScaleRad="169741" custRadScaleInc="6998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F7B37B3-8DB5-4CFB-84A2-BCB6C53C6E55}" type="pres">
      <dgm:prSet presAssocID="{A4F275B3-6851-47A1-9D3E-BB923BC3BCA4}" presName="parTrans" presStyleLbl="sibTrans2D1" presStyleIdx="4" presStyleCnt="5"/>
      <dgm:spPr/>
      <dgm:t>
        <a:bodyPr/>
        <a:lstStyle/>
        <a:p>
          <a:endParaRPr lang="en-US"/>
        </a:p>
      </dgm:t>
    </dgm:pt>
    <dgm:pt modelId="{BD5E9210-74AC-4B25-ABE5-CDE555D1CDA6}" type="pres">
      <dgm:prSet presAssocID="{A4F275B3-6851-47A1-9D3E-BB923BC3BCA4}" presName="connectorText" presStyleLbl="sibTrans2D1" presStyleIdx="4" presStyleCnt="5"/>
      <dgm:spPr/>
      <dgm:t>
        <a:bodyPr/>
        <a:lstStyle/>
        <a:p>
          <a:endParaRPr lang="en-US"/>
        </a:p>
      </dgm:t>
    </dgm:pt>
    <dgm:pt modelId="{7B69E5AB-773A-4BF4-9560-D86F0EA2CB6A}" type="pres">
      <dgm:prSet presAssocID="{2BCD5666-BE3E-4566-B9A8-70B1FF5BCA82}" presName="node" presStyleLbl="node1" presStyleIdx="4" presStyleCnt="5" custScaleX="214237" custRadScaleRad="190844" custRadScaleInc="-1738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3C9B27C-7EB3-40EE-982F-CDF10F398339}" type="presOf" srcId="{2BCD5666-BE3E-4566-B9A8-70B1FF5BCA82}" destId="{7B69E5AB-773A-4BF4-9560-D86F0EA2CB6A}" srcOrd="0" destOrd="0" presId="urn:microsoft.com/office/officeart/2005/8/layout/radial5"/>
    <dgm:cxn modelId="{CBF5F7EE-1E0F-44CF-9622-B94C8B16CBB7}" srcId="{3EFA08CB-A498-49F8-8A6E-0A382D391584}" destId="{098A534E-1F07-486F-9908-FFA4BDA24796}" srcOrd="0" destOrd="0" parTransId="{20127526-1676-448A-9E8C-3A11DFB63005}" sibTransId="{DD596382-7F58-4DE1-87AA-465D3F05D4AD}"/>
    <dgm:cxn modelId="{04E754B9-E7D1-4D22-8FB9-421D5999CA13}" srcId="{3EFA08CB-A498-49F8-8A6E-0A382D391584}" destId="{F702BCD2-697D-4832-BFCF-CC4F4429C4D4}" srcOrd="1" destOrd="0" parTransId="{5477712D-1A1B-4818-9929-CED736638091}" sibTransId="{BCF97B1E-0B5F-4DE7-AE33-464AABD8D0D7}"/>
    <dgm:cxn modelId="{81D70A47-BD8C-4D62-AD82-8196FEB98676}" type="presOf" srcId="{20127526-1676-448A-9E8C-3A11DFB63005}" destId="{BD0BFFDC-F73F-438D-9CA9-6CCD4D650EF4}" srcOrd="0" destOrd="0" presId="urn:microsoft.com/office/officeart/2005/8/layout/radial5"/>
    <dgm:cxn modelId="{C12CC156-4E0E-41CE-BFBB-3BBBE04473AC}" srcId="{A480033C-BBF8-40F3-AA10-48D0E052D96D}" destId="{3EFA08CB-A498-49F8-8A6E-0A382D391584}" srcOrd="0" destOrd="0" parTransId="{3C31C134-0542-450C-AE0F-72B9D226686E}" sibTransId="{245B2F2B-3DF5-4061-B204-F13291E9A987}"/>
    <dgm:cxn modelId="{A524615D-A4E4-4709-B3DD-8BEB250D4FE4}" type="presOf" srcId="{5477712D-1A1B-4818-9929-CED736638091}" destId="{77E4DE33-33EB-4AB5-93AC-90827BB7DBE3}" srcOrd="0" destOrd="0" presId="urn:microsoft.com/office/officeart/2005/8/layout/radial5"/>
    <dgm:cxn modelId="{950C0029-8FCF-41C7-A8AB-6318694F928C}" type="presOf" srcId="{B1AC4054-A154-4CD8-AAC0-AD4A45F3AE2C}" destId="{142B8E78-66DE-496F-9DF0-AE1551277F49}" srcOrd="0" destOrd="0" presId="urn:microsoft.com/office/officeart/2005/8/layout/radial5"/>
    <dgm:cxn modelId="{66A28E7E-D6D7-489C-B55F-BF18036FA299}" type="presOf" srcId="{9ACCB788-BA8D-4C68-A0DF-64FB0025EFA5}" destId="{7D31E357-26D6-4E3C-BD72-C50272138935}" srcOrd="0" destOrd="0" presId="urn:microsoft.com/office/officeart/2005/8/layout/radial5"/>
    <dgm:cxn modelId="{C9E0C8E4-D410-415E-BF26-7B27EBA8B240}" srcId="{3EFA08CB-A498-49F8-8A6E-0A382D391584}" destId="{2BCD5666-BE3E-4566-B9A8-70B1FF5BCA82}" srcOrd="4" destOrd="0" parTransId="{A4F275B3-6851-47A1-9D3E-BB923BC3BCA4}" sibTransId="{4E173948-C3EC-472E-8FCF-3B4A74037DFD}"/>
    <dgm:cxn modelId="{42748E42-45A6-4F9E-A2DD-8633F323B379}" type="presOf" srcId="{A4F275B3-6851-47A1-9D3E-BB923BC3BCA4}" destId="{3F7B37B3-8DB5-4CFB-84A2-BCB6C53C6E55}" srcOrd="0" destOrd="0" presId="urn:microsoft.com/office/officeart/2005/8/layout/radial5"/>
    <dgm:cxn modelId="{E2FA12DB-FC15-44BD-B081-E4CACB059E75}" srcId="{3EFA08CB-A498-49F8-8A6E-0A382D391584}" destId="{EC7BE134-6FA0-46FF-8EBB-7691184B8B10}" srcOrd="2" destOrd="0" parTransId="{8A929527-9FE8-47C1-B06B-6AD8EC10E052}" sibTransId="{ACA85B7F-04B2-49D0-AF0D-A3875F132A5D}"/>
    <dgm:cxn modelId="{99CE1A81-8F7E-41F1-99A4-7A9D8C4D019F}" type="presOf" srcId="{3EFA08CB-A498-49F8-8A6E-0A382D391584}" destId="{216F32AD-AFCE-4C7F-960D-1BCB13D4AB85}" srcOrd="0" destOrd="0" presId="urn:microsoft.com/office/officeart/2005/8/layout/radial5"/>
    <dgm:cxn modelId="{3D488F24-60CD-46D2-A2D2-96B15E38162D}" type="presOf" srcId="{F702BCD2-697D-4832-BFCF-CC4F4429C4D4}" destId="{70FFA26A-97BD-4905-845C-0D64B9D47DE2}" srcOrd="0" destOrd="0" presId="urn:microsoft.com/office/officeart/2005/8/layout/radial5"/>
    <dgm:cxn modelId="{B379E057-0FD3-4821-B993-BA7751D6A245}" type="presOf" srcId="{A4F275B3-6851-47A1-9D3E-BB923BC3BCA4}" destId="{BD5E9210-74AC-4B25-ABE5-CDE555D1CDA6}" srcOrd="1" destOrd="0" presId="urn:microsoft.com/office/officeart/2005/8/layout/radial5"/>
    <dgm:cxn modelId="{948DE446-7947-4A32-A2B5-D85B6542E3EE}" type="presOf" srcId="{8A929527-9FE8-47C1-B06B-6AD8EC10E052}" destId="{F60EFA3D-62BA-496A-9F34-3D8FDA2AC4D5}" srcOrd="0" destOrd="0" presId="urn:microsoft.com/office/officeart/2005/8/layout/radial5"/>
    <dgm:cxn modelId="{D108699D-56DE-4289-BE67-51E6EC36057E}" type="presOf" srcId="{8A929527-9FE8-47C1-B06B-6AD8EC10E052}" destId="{8D090135-7A75-49E7-BFFC-10E295820AC8}" srcOrd="1" destOrd="0" presId="urn:microsoft.com/office/officeart/2005/8/layout/radial5"/>
    <dgm:cxn modelId="{5A4C1916-1F8D-4FA7-9EE8-4D9186E191A0}" type="presOf" srcId="{A480033C-BBF8-40F3-AA10-48D0E052D96D}" destId="{BF58F06A-558B-46C4-BF60-79160A5E9908}" srcOrd="0" destOrd="0" presId="urn:microsoft.com/office/officeart/2005/8/layout/radial5"/>
    <dgm:cxn modelId="{EE85215D-6BB0-4E86-BE29-8220ED321A01}" srcId="{3EFA08CB-A498-49F8-8A6E-0A382D391584}" destId="{B1AC4054-A154-4CD8-AAC0-AD4A45F3AE2C}" srcOrd="3" destOrd="0" parTransId="{9ACCB788-BA8D-4C68-A0DF-64FB0025EFA5}" sibTransId="{F28168B7-5A53-42FE-9BD7-A2FEAB704E29}"/>
    <dgm:cxn modelId="{6072D427-A434-4121-9724-7570ECA49256}" type="presOf" srcId="{5477712D-1A1B-4818-9929-CED736638091}" destId="{760D6BD5-1BAB-4E8F-B6D2-096B7CAB265D}" srcOrd="1" destOrd="0" presId="urn:microsoft.com/office/officeart/2005/8/layout/radial5"/>
    <dgm:cxn modelId="{D87A220B-CA59-4DE4-B560-449D779D3F8D}" type="presOf" srcId="{098A534E-1F07-486F-9908-FFA4BDA24796}" destId="{A39B8A03-88B7-4AB1-9865-9B14A132F1AA}" srcOrd="0" destOrd="0" presId="urn:microsoft.com/office/officeart/2005/8/layout/radial5"/>
    <dgm:cxn modelId="{3E2D866A-B522-47B4-9431-6BA6B80238C7}" type="presOf" srcId="{20127526-1676-448A-9E8C-3A11DFB63005}" destId="{69B023F5-F286-434B-9ACA-5B2DC17E251F}" srcOrd="1" destOrd="0" presId="urn:microsoft.com/office/officeart/2005/8/layout/radial5"/>
    <dgm:cxn modelId="{41738799-2342-4206-92BB-4A448FAD1F58}" type="presOf" srcId="{9ACCB788-BA8D-4C68-A0DF-64FB0025EFA5}" destId="{B70FFB57-D7EF-4EF0-A521-A5FB4B7127D6}" srcOrd="1" destOrd="0" presId="urn:microsoft.com/office/officeart/2005/8/layout/radial5"/>
    <dgm:cxn modelId="{1A08ACAD-BA22-450F-9E47-F8A51195DB87}" type="presOf" srcId="{EC7BE134-6FA0-46FF-8EBB-7691184B8B10}" destId="{F8976A4F-9E4E-4F9F-AD62-DD9B844A98BE}" srcOrd="0" destOrd="0" presId="urn:microsoft.com/office/officeart/2005/8/layout/radial5"/>
    <dgm:cxn modelId="{BDB393F8-00E4-4CA2-BDE8-877FC5FDC553}" type="presParOf" srcId="{BF58F06A-558B-46C4-BF60-79160A5E9908}" destId="{216F32AD-AFCE-4C7F-960D-1BCB13D4AB85}" srcOrd="0" destOrd="0" presId="urn:microsoft.com/office/officeart/2005/8/layout/radial5"/>
    <dgm:cxn modelId="{6BADDB27-1736-4F0F-834D-D377754FBE37}" type="presParOf" srcId="{BF58F06A-558B-46C4-BF60-79160A5E9908}" destId="{BD0BFFDC-F73F-438D-9CA9-6CCD4D650EF4}" srcOrd="1" destOrd="0" presId="urn:microsoft.com/office/officeart/2005/8/layout/radial5"/>
    <dgm:cxn modelId="{809EDFA4-2E8D-4241-8764-6225D4AFA14A}" type="presParOf" srcId="{BD0BFFDC-F73F-438D-9CA9-6CCD4D650EF4}" destId="{69B023F5-F286-434B-9ACA-5B2DC17E251F}" srcOrd="0" destOrd="0" presId="urn:microsoft.com/office/officeart/2005/8/layout/radial5"/>
    <dgm:cxn modelId="{E3CDE121-1661-48DD-B96B-75CFC32DDFBD}" type="presParOf" srcId="{BF58F06A-558B-46C4-BF60-79160A5E9908}" destId="{A39B8A03-88B7-4AB1-9865-9B14A132F1AA}" srcOrd="2" destOrd="0" presId="urn:microsoft.com/office/officeart/2005/8/layout/radial5"/>
    <dgm:cxn modelId="{B5647832-1FE4-4B68-9DE2-3C09C76F93BC}" type="presParOf" srcId="{BF58F06A-558B-46C4-BF60-79160A5E9908}" destId="{77E4DE33-33EB-4AB5-93AC-90827BB7DBE3}" srcOrd="3" destOrd="0" presId="urn:microsoft.com/office/officeart/2005/8/layout/radial5"/>
    <dgm:cxn modelId="{2D291CA9-A750-4A9C-96DD-FD68FF41F288}" type="presParOf" srcId="{77E4DE33-33EB-4AB5-93AC-90827BB7DBE3}" destId="{760D6BD5-1BAB-4E8F-B6D2-096B7CAB265D}" srcOrd="0" destOrd="0" presId="urn:microsoft.com/office/officeart/2005/8/layout/radial5"/>
    <dgm:cxn modelId="{13EBA803-B144-4F43-879F-2AE2C234A54D}" type="presParOf" srcId="{BF58F06A-558B-46C4-BF60-79160A5E9908}" destId="{70FFA26A-97BD-4905-845C-0D64B9D47DE2}" srcOrd="4" destOrd="0" presId="urn:microsoft.com/office/officeart/2005/8/layout/radial5"/>
    <dgm:cxn modelId="{12112630-4920-4B3A-A4F3-9BA04EFF1C3D}" type="presParOf" srcId="{BF58F06A-558B-46C4-BF60-79160A5E9908}" destId="{F60EFA3D-62BA-496A-9F34-3D8FDA2AC4D5}" srcOrd="5" destOrd="0" presId="urn:microsoft.com/office/officeart/2005/8/layout/radial5"/>
    <dgm:cxn modelId="{FBCEA9AB-853C-4EDA-8E29-01E073BE80C8}" type="presParOf" srcId="{F60EFA3D-62BA-496A-9F34-3D8FDA2AC4D5}" destId="{8D090135-7A75-49E7-BFFC-10E295820AC8}" srcOrd="0" destOrd="0" presId="urn:microsoft.com/office/officeart/2005/8/layout/radial5"/>
    <dgm:cxn modelId="{74BE5592-759E-4A0B-BDE5-6171D2977B99}" type="presParOf" srcId="{BF58F06A-558B-46C4-BF60-79160A5E9908}" destId="{F8976A4F-9E4E-4F9F-AD62-DD9B844A98BE}" srcOrd="6" destOrd="0" presId="urn:microsoft.com/office/officeart/2005/8/layout/radial5"/>
    <dgm:cxn modelId="{EDFE42A0-FAF0-4BD9-8919-9834D8C7FD50}" type="presParOf" srcId="{BF58F06A-558B-46C4-BF60-79160A5E9908}" destId="{7D31E357-26D6-4E3C-BD72-C50272138935}" srcOrd="7" destOrd="0" presId="urn:microsoft.com/office/officeart/2005/8/layout/radial5"/>
    <dgm:cxn modelId="{2710B2AA-B641-4C1F-9250-FEB229320105}" type="presParOf" srcId="{7D31E357-26D6-4E3C-BD72-C50272138935}" destId="{B70FFB57-D7EF-4EF0-A521-A5FB4B7127D6}" srcOrd="0" destOrd="0" presId="urn:microsoft.com/office/officeart/2005/8/layout/radial5"/>
    <dgm:cxn modelId="{DB082BC3-E54E-4297-9EE5-D557A936B8B1}" type="presParOf" srcId="{BF58F06A-558B-46C4-BF60-79160A5E9908}" destId="{142B8E78-66DE-496F-9DF0-AE1551277F49}" srcOrd="8" destOrd="0" presId="urn:microsoft.com/office/officeart/2005/8/layout/radial5"/>
    <dgm:cxn modelId="{CFF40993-E75F-4FD7-AB2A-7D84266CD783}" type="presParOf" srcId="{BF58F06A-558B-46C4-BF60-79160A5E9908}" destId="{3F7B37B3-8DB5-4CFB-84A2-BCB6C53C6E55}" srcOrd="9" destOrd="0" presId="urn:microsoft.com/office/officeart/2005/8/layout/radial5"/>
    <dgm:cxn modelId="{DD4A5338-682B-46A1-8BBB-4C131F6785DA}" type="presParOf" srcId="{3F7B37B3-8DB5-4CFB-84A2-BCB6C53C6E55}" destId="{BD5E9210-74AC-4B25-ABE5-CDE555D1CDA6}" srcOrd="0" destOrd="0" presId="urn:microsoft.com/office/officeart/2005/8/layout/radial5"/>
    <dgm:cxn modelId="{19CFB4ED-D141-4AA2-AD19-9E518582109F}" type="presParOf" srcId="{BF58F06A-558B-46C4-BF60-79160A5E9908}" destId="{7B69E5AB-773A-4BF4-9560-D86F0EA2CB6A}" srcOrd="10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6F32AD-AFCE-4C7F-960D-1BCB13D4AB85}">
      <dsp:nvSpPr>
        <dsp:cNvPr id="0" name=""/>
        <dsp:cNvSpPr/>
      </dsp:nvSpPr>
      <dsp:spPr>
        <a:xfrm>
          <a:off x="3342421" y="1888370"/>
          <a:ext cx="3244154" cy="134646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rPr>
            <a:t>Pharmacy Information System </a:t>
          </a:r>
          <a:endParaRPr lang="en-US" sz="2300" kern="1200" dirty="0"/>
        </a:p>
      </dsp:txBody>
      <dsp:txXfrm>
        <a:off x="3817516" y="2085555"/>
        <a:ext cx="2293964" cy="952092"/>
      </dsp:txXfrm>
    </dsp:sp>
    <dsp:sp modelId="{BD0BFFDC-F73F-438D-9CA9-6CCD4D650EF4}">
      <dsp:nvSpPr>
        <dsp:cNvPr id="0" name=""/>
        <dsp:cNvSpPr/>
      </dsp:nvSpPr>
      <dsp:spPr>
        <a:xfrm rot="15452489">
          <a:off x="4622266" y="1413581"/>
          <a:ext cx="278332" cy="45779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kern="1200"/>
        </a:p>
      </dsp:txBody>
      <dsp:txXfrm rot="10800000">
        <a:off x="4673023" y="1545907"/>
        <a:ext cx="194832" cy="274679"/>
      </dsp:txXfrm>
    </dsp:sp>
    <dsp:sp modelId="{A39B8A03-88B7-4AB1-9865-9B14A132F1AA}">
      <dsp:nvSpPr>
        <dsp:cNvPr id="0" name=""/>
        <dsp:cNvSpPr/>
      </dsp:nvSpPr>
      <dsp:spPr>
        <a:xfrm>
          <a:off x="3296835" y="36584"/>
          <a:ext cx="2517077" cy="134646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company</a:t>
          </a:r>
          <a:endParaRPr lang="en-US" sz="2000" kern="1200" dirty="0"/>
        </a:p>
      </dsp:txBody>
      <dsp:txXfrm>
        <a:off x="3665452" y="233769"/>
        <a:ext cx="1779843" cy="952092"/>
      </dsp:txXfrm>
    </dsp:sp>
    <dsp:sp modelId="{77E4DE33-33EB-4AB5-93AC-90827BB7DBE3}">
      <dsp:nvSpPr>
        <dsp:cNvPr id="0" name=""/>
        <dsp:cNvSpPr/>
      </dsp:nvSpPr>
      <dsp:spPr>
        <a:xfrm rot="20169389">
          <a:off x="6278511" y="1618450"/>
          <a:ext cx="604176" cy="45779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kern="1200"/>
        </a:p>
      </dsp:txBody>
      <dsp:txXfrm>
        <a:off x="6284372" y="1737768"/>
        <a:ext cx="466837" cy="274679"/>
      </dsp:txXfrm>
    </dsp:sp>
    <dsp:sp modelId="{70FFA26A-97BD-4905-845C-0D64B9D47DE2}">
      <dsp:nvSpPr>
        <dsp:cNvPr id="0" name=""/>
        <dsp:cNvSpPr/>
      </dsp:nvSpPr>
      <dsp:spPr>
        <a:xfrm>
          <a:off x="6964487" y="574340"/>
          <a:ext cx="1946392" cy="134646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users</a:t>
          </a:r>
          <a:endParaRPr lang="en-US" sz="2000" kern="1200" dirty="0"/>
        </a:p>
      </dsp:txBody>
      <dsp:txXfrm>
        <a:off x="7249530" y="771525"/>
        <a:ext cx="1376306" cy="952092"/>
      </dsp:txXfrm>
    </dsp:sp>
    <dsp:sp modelId="{F60EFA3D-62BA-496A-9F34-3D8FDA2AC4D5}">
      <dsp:nvSpPr>
        <dsp:cNvPr id="0" name=""/>
        <dsp:cNvSpPr/>
      </dsp:nvSpPr>
      <dsp:spPr>
        <a:xfrm rot="1860343">
          <a:off x="5993165" y="3063916"/>
          <a:ext cx="376004" cy="45779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kern="1200"/>
        </a:p>
      </dsp:txBody>
      <dsp:txXfrm>
        <a:off x="6001224" y="3126422"/>
        <a:ext cx="263203" cy="274679"/>
      </dsp:txXfrm>
    </dsp:sp>
    <dsp:sp modelId="{F8976A4F-9E4E-4F9F-AD62-DD9B844A98BE}">
      <dsp:nvSpPr>
        <dsp:cNvPr id="0" name=""/>
        <dsp:cNvSpPr/>
      </dsp:nvSpPr>
      <dsp:spPr>
        <a:xfrm>
          <a:off x="6060434" y="3313654"/>
          <a:ext cx="2551196" cy="134646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sales_record</a:t>
          </a:r>
          <a:endParaRPr lang="en-US" sz="2000" kern="1200" dirty="0"/>
        </a:p>
      </dsp:txBody>
      <dsp:txXfrm>
        <a:off x="6434048" y="3510839"/>
        <a:ext cx="1803968" cy="952092"/>
      </dsp:txXfrm>
    </dsp:sp>
    <dsp:sp modelId="{7D31E357-26D6-4E3C-BD72-C50272138935}">
      <dsp:nvSpPr>
        <dsp:cNvPr id="0" name=""/>
        <dsp:cNvSpPr/>
      </dsp:nvSpPr>
      <dsp:spPr>
        <a:xfrm rot="9084302">
          <a:off x="3256811" y="3111964"/>
          <a:ext cx="556243" cy="45779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kern="1200"/>
        </a:p>
      </dsp:txBody>
      <dsp:txXfrm rot="10800000">
        <a:off x="3385774" y="3170657"/>
        <a:ext cx="418904" cy="274679"/>
      </dsp:txXfrm>
    </dsp:sp>
    <dsp:sp modelId="{142B8E78-66DE-496F-9DF0-AE1551277F49}">
      <dsp:nvSpPr>
        <dsp:cNvPr id="0" name=""/>
        <dsp:cNvSpPr/>
      </dsp:nvSpPr>
      <dsp:spPr>
        <a:xfrm>
          <a:off x="847551" y="3416730"/>
          <a:ext cx="2626302" cy="134646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Products</a:t>
          </a:r>
          <a:endParaRPr lang="en-US" sz="2000" kern="1200" dirty="0"/>
        </a:p>
      </dsp:txBody>
      <dsp:txXfrm>
        <a:off x="1232164" y="3613915"/>
        <a:ext cx="1857076" cy="952092"/>
      </dsp:txXfrm>
    </dsp:sp>
    <dsp:sp modelId="{3F7B37B3-8DB5-4CFB-84A2-BCB6C53C6E55}">
      <dsp:nvSpPr>
        <dsp:cNvPr id="0" name=""/>
        <dsp:cNvSpPr/>
      </dsp:nvSpPr>
      <dsp:spPr>
        <a:xfrm rot="11504550">
          <a:off x="2944175" y="1955187"/>
          <a:ext cx="408305" cy="45779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kern="1200"/>
        </a:p>
      </dsp:txBody>
      <dsp:txXfrm rot="10800000">
        <a:off x="3065384" y="2059210"/>
        <a:ext cx="285814" cy="274679"/>
      </dsp:txXfrm>
    </dsp:sp>
    <dsp:sp modelId="{7B69E5AB-773A-4BF4-9560-D86F0EA2CB6A}">
      <dsp:nvSpPr>
        <dsp:cNvPr id="0" name=""/>
        <dsp:cNvSpPr/>
      </dsp:nvSpPr>
      <dsp:spPr>
        <a:xfrm>
          <a:off x="0" y="1156235"/>
          <a:ext cx="2884621" cy="134646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err="1" smtClean="0"/>
            <a:t>product_category</a:t>
          </a:r>
          <a:endParaRPr lang="en-US" sz="2000" kern="1200" dirty="0"/>
        </a:p>
      </dsp:txBody>
      <dsp:txXfrm>
        <a:off x="422443" y="1353420"/>
        <a:ext cx="2039735" cy="95209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5202B-C99A-4267-A73B-71976EC2D8D0}" type="datetimeFigureOut">
              <a:rPr lang="en-IN" smtClean="0"/>
              <a:t>29-11-2024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53240-5627-4927-9317-32A77D199B6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616989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5202B-C99A-4267-A73B-71976EC2D8D0}" type="datetimeFigureOut">
              <a:rPr lang="en-IN" smtClean="0"/>
              <a:t>29-11-2024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53240-5627-4927-9317-32A77D199B6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671287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5202B-C99A-4267-A73B-71976EC2D8D0}" type="datetimeFigureOut">
              <a:rPr lang="en-IN" smtClean="0"/>
              <a:t>29-11-2024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53240-5627-4927-9317-32A77D199B6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610749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5202B-C99A-4267-A73B-71976EC2D8D0}" type="datetimeFigureOut">
              <a:rPr lang="en-IN" smtClean="0"/>
              <a:t>29-11-2024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53240-5627-4927-9317-32A77D199B60}" type="slidenum">
              <a:rPr lang="en-IN" smtClean="0"/>
              <a:t>‹#›</a:t>
            </a:fld>
            <a:endParaRPr lang="en-IN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109970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5202B-C99A-4267-A73B-71976EC2D8D0}" type="datetimeFigureOut">
              <a:rPr lang="en-IN" smtClean="0"/>
              <a:t>29-11-2024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53240-5627-4927-9317-32A77D199B6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651066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5202B-C99A-4267-A73B-71976EC2D8D0}" type="datetimeFigureOut">
              <a:rPr lang="en-IN" smtClean="0"/>
              <a:t>29-11-2024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53240-5627-4927-9317-32A77D199B6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7426564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5202B-C99A-4267-A73B-71976EC2D8D0}" type="datetimeFigureOut">
              <a:rPr lang="en-IN" smtClean="0"/>
              <a:t>29-11-2024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53240-5627-4927-9317-32A77D199B6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940803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5202B-C99A-4267-A73B-71976EC2D8D0}" type="datetimeFigureOut">
              <a:rPr lang="en-IN" smtClean="0"/>
              <a:t>29-11-2024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53240-5627-4927-9317-32A77D199B6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2746855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5202B-C99A-4267-A73B-71976EC2D8D0}" type="datetimeFigureOut">
              <a:rPr lang="en-IN" smtClean="0"/>
              <a:t>29-11-2024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53240-5627-4927-9317-32A77D199B6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294245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5202B-C99A-4267-A73B-71976EC2D8D0}" type="datetimeFigureOut">
              <a:rPr lang="en-IN" smtClean="0"/>
              <a:t>29-11-2024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53240-5627-4927-9317-32A77D199B6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054650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5202B-C99A-4267-A73B-71976EC2D8D0}" type="datetimeFigureOut">
              <a:rPr lang="en-IN" smtClean="0"/>
              <a:t>29-11-2024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53240-5627-4927-9317-32A77D199B6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599066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5202B-C99A-4267-A73B-71976EC2D8D0}" type="datetimeFigureOut">
              <a:rPr lang="en-IN" smtClean="0"/>
              <a:t>29-11-2024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53240-5627-4927-9317-32A77D199B6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622011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5202B-C99A-4267-A73B-71976EC2D8D0}" type="datetimeFigureOut">
              <a:rPr lang="en-IN" smtClean="0"/>
              <a:t>29-11-2024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53240-5627-4927-9317-32A77D199B6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080745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5202B-C99A-4267-A73B-71976EC2D8D0}" type="datetimeFigureOut">
              <a:rPr lang="en-IN" smtClean="0"/>
              <a:t>29-11-2024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53240-5627-4927-9317-32A77D199B6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14024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5202B-C99A-4267-A73B-71976EC2D8D0}" type="datetimeFigureOut">
              <a:rPr lang="en-IN" smtClean="0"/>
              <a:t>29-11-2024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53240-5627-4927-9317-32A77D199B6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436162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5202B-C99A-4267-A73B-71976EC2D8D0}" type="datetimeFigureOut">
              <a:rPr lang="en-IN" smtClean="0"/>
              <a:t>29-11-2024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53240-5627-4927-9317-32A77D199B6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29884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5202B-C99A-4267-A73B-71976EC2D8D0}" type="datetimeFigureOut">
              <a:rPr lang="en-IN" smtClean="0"/>
              <a:t>29-11-2024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53240-5627-4927-9317-32A77D199B6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15890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F395202B-C99A-4267-A73B-71976EC2D8D0}" type="datetimeFigureOut">
              <a:rPr lang="en-IN" smtClean="0"/>
              <a:t>29-11-2024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27753240-5627-4927-9317-32A77D199B6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0223196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36342" y="-254976"/>
            <a:ext cx="9574385" cy="3253152"/>
          </a:xfrm>
        </p:spPr>
        <p:txBody>
          <a:bodyPr>
            <a:normAutofit fontScale="90000"/>
          </a:bodyPr>
          <a:lstStyle/>
          <a:p>
            <a:r>
              <a:rPr lang="en-US" sz="4900" b="1" dirty="0">
                <a:solidFill>
                  <a:schemeClr val="tx1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Excel Engineering College , </a:t>
            </a:r>
            <a:r>
              <a:rPr lang="en-US" sz="4900" b="1" dirty="0" err="1">
                <a:solidFill>
                  <a:schemeClr val="tx1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Komarapalayam</a:t>
            </a:r>
            <a:r>
              <a:rPr lang="en-US" dirty="0">
                <a:solidFill>
                  <a:schemeClr val="tx1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/>
            </a:r>
            <a:br>
              <a:rPr lang="en-US" dirty="0">
                <a:solidFill>
                  <a:schemeClr val="tx1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</a:br>
            <a:r>
              <a:rPr lang="en-US" sz="4900" b="1" dirty="0">
                <a:solidFill>
                  <a:schemeClr val="tx1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(DEPARTMENT OF MCA)</a:t>
            </a:r>
            <a:r>
              <a:rPr lang="en-US" dirty="0">
                <a:solidFill>
                  <a:schemeClr val="tx1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/>
            </a:r>
            <a:br>
              <a:rPr lang="en-US" dirty="0">
                <a:solidFill>
                  <a:schemeClr val="tx1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</a:br>
            <a:r>
              <a:rPr lang="en-US" sz="3100" dirty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BATCH 2023-2025</a:t>
            </a:r>
            <a:r>
              <a:rPr lang="en-US" sz="4400" dirty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/>
            </a:r>
            <a:br>
              <a:rPr lang="en-US" sz="4400" dirty="0">
                <a:solidFill>
                  <a:schemeClr val="tx1"/>
                </a:solidFill>
                <a:latin typeface="Calibri"/>
                <a:ea typeface="Calibri"/>
                <a:cs typeface="Calibri"/>
              </a:rPr>
            </a:br>
            <a:r>
              <a:rPr lang="en-US" sz="4900" b="1" dirty="0">
                <a:solidFill>
                  <a:schemeClr val="tx1"/>
                </a:solidFill>
                <a:latin typeface="Aparajita" panose="02020603050405020304" pitchFamily="18" charset="0"/>
                <a:ea typeface="Calibri"/>
                <a:cs typeface="Aparajita" panose="02020603050405020304" pitchFamily="18" charset="0"/>
              </a:rPr>
              <a:t>MINI PROJECT(23PMC306)</a:t>
            </a:r>
            <a:r>
              <a:rPr lang="en-US" dirty="0">
                <a:solidFill>
                  <a:schemeClr val="tx1"/>
                </a:solidFill>
                <a:latin typeface="Aparajita" panose="02020603050405020304" pitchFamily="18" charset="0"/>
                <a:ea typeface="Calibri"/>
                <a:cs typeface="Aparajita" panose="02020603050405020304" pitchFamily="18" charset="0"/>
              </a:rPr>
              <a:t/>
            </a:r>
            <a:br>
              <a:rPr lang="en-US" dirty="0">
                <a:solidFill>
                  <a:schemeClr val="tx1"/>
                </a:solidFill>
                <a:latin typeface="Aparajita" panose="02020603050405020304" pitchFamily="18" charset="0"/>
                <a:ea typeface="Calibri"/>
                <a:cs typeface="Aparajita" panose="02020603050405020304" pitchFamily="18" charset="0"/>
              </a:rPr>
            </a:br>
            <a:r>
              <a:rPr lang="en-US" sz="3600" dirty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A MINI PROJECT REPORT </a:t>
            </a:r>
            <a:r>
              <a:rPr lang="en-US" sz="3600" dirty="0" smtClean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ON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7832" y="2976194"/>
            <a:ext cx="10393092" cy="1112229"/>
          </a:xfrm>
        </p:spPr>
        <p:txBody>
          <a:bodyPr>
            <a:normAutofit lnSpcReduction="10000"/>
          </a:bodyPr>
          <a:lstStyle/>
          <a:p>
            <a:r>
              <a:rPr lang="en-US" sz="3200" dirty="0">
                <a:solidFill>
                  <a:srgbClr val="700975"/>
                </a:solidFill>
                <a:latin typeface="Accent SF"/>
              </a:rPr>
              <a:t>Pharmacy</a:t>
            </a:r>
            <a:r>
              <a:rPr lang="en-US" sz="3200" dirty="0">
                <a:solidFill>
                  <a:srgbClr val="800080"/>
                </a:solidFill>
                <a:latin typeface="Accent SF"/>
              </a:rPr>
              <a:t> Information </a:t>
            </a:r>
            <a:r>
              <a:rPr lang="en-US" sz="3200" dirty="0" smtClean="0">
                <a:solidFill>
                  <a:srgbClr val="800080"/>
                </a:solidFill>
                <a:latin typeface="Accent SF"/>
              </a:rPr>
              <a:t>System : A </a:t>
            </a:r>
            <a:r>
              <a:rPr lang="en-US" sz="3200" dirty="0">
                <a:solidFill>
                  <a:srgbClr val="800080"/>
                </a:solidFill>
                <a:latin typeface="Accent SF"/>
              </a:rPr>
              <a:t>Framework for Automated Prescription and Real-Time Stock Monitoring</a:t>
            </a:r>
          </a:p>
          <a:p>
            <a:endParaRPr lang="en-IN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758"/>
            <a:ext cx="1389623" cy="1380358"/>
          </a:xfrm>
          <a:prstGeom prst="rect">
            <a:avLst/>
          </a:prstGeom>
          <a:ln>
            <a:noFill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0727" y="0"/>
            <a:ext cx="1380393" cy="133135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612119" y="3815862"/>
            <a:ext cx="6699738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Calibri"/>
                <a:ea typeface="Calibri"/>
                <a:cs typeface="Calibri"/>
              </a:rPr>
              <a:t>Submitted By</a:t>
            </a:r>
          </a:p>
          <a:p>
            <a:pPr algn="ctr"/>
            <a:r>
              <a:rPr lang="en-US" sz="3200" b="1" dirty="0">
                <a:solidFill>
                  <a:srgbClr val="800080"/>
                </a:solidFill>
                <a:latin typeface="Georgia"/>
              </a:rPr>
              <a:t>VISHAL KUMAR SINGH</a:t>
            </a:r>
            <a:endParaRPr lang="en-US" sz="3200" dirty="0">
              <a:solidFill>
                <a:srgbClr val="800080"/>
              </a:solidFill>
              <a:latin typeface="Georgia"/>
            </a:endParaRPr>
          </a:p>
          <a:p>
            <a:pPr algn="ctr"/>
            <a:r>
              <a:rPr lang="en-US" sz="2400" b="1" dirty="0">
                <a:latin typeface="Times New Roman"/>
                <a:ea typeface="Calibri"/>
                <a:cs typeface="Calibri"/>
              </a:rPr>
              <a:t>Roll No : 23MCA59</a:t>
            </a:r>
          </a:p>
          <a:p>
            <a:pPr algn="ctr"/>
            <a:r>
              <a:rPr lang="en-US" sz="2400" b="1" dirty="0">
                <a:latin typeface="Times New Roman"/>
                <a:ea typeface="Calibri"/>
                <a:cs typeface="Calibri"/>
              </a:rPr>
              <a:t>Reg No : 730923632059</a:t>
            </a:r>
          </a:p>
          <a:p>
            <a:pPr algn="ctr"/>
            <a:r>
              <a:rPr lang="en-US" sz="2400" b="1" dirty="0">
                <a:latin typeface="Times New Roman"/>
                <a:ea typeface="Calibri"/>
                <a:cs typeface="Calibri"/>
              </a:rPr>
              <a:t>Under the guideline of</a:t>
            </a:r>
          </a:p>
          <a:p>
            <a:pPr algn="ctr"/>
            <a:r>
              <a:rPr lang="en-US" sz="3200" b="1" dirty="0">
                <a:solidFill>
                  <a:srgbClr val="800080"/>
                </a:solidFill>
                <a:latin typeface="Georgia"/>
                <a:ea typeface="Calibri"/>
                <a:cs typeface="Calibri"/>
              </a:rPr>
              <a:t>Mr. M. K. Nageswaran</a:t>
            </a:r>
          </a:p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94995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rizontal Scroll 1"/>
          <p:cNvSpPr/>
          <p:nvPr/>
        </p:nvSpPr>
        <p:spPr>
          <a:xfrm>
            <a:off x="448408" y="97522"/>
            <a:ext cx="11034346" cy="1644162"/>
          </a:xfrm>
          <a:prstGeom prst="horizontalScroll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3600" dirty="0"/>
          </a:p>
        </p:txBody>
      </p:sp>
      <p:sp>
        <p:nvSpPr>
          <p:cNvPr id="3" name="TextBox 2"/>
          <p:cNvSpPr txBox="1"/>
          <p:nvPr/>
        </p:nvSpPr>
        <p:spPr>
          <a:xfrm>
            <a:off x="931025" y="587201"/>
            <a:ext cx="93933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u="sng" dirty="0"/>
              <a:t>MODULE DESCRIPTION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00364" y="1631198"/>
            <a:ext cx="108823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module that is used in the </a:t>
            </a:r>
            <a:r>
              <a:rPr lang="en-US" sz="2400" dirty="0" smtClean="0">
                <a:solidFill>
                  <a:srgbClr val="FFC000"/>
                </a:solidFill>
              </a:rPr>
              <a:t>PHARMACY INFORMATION SYSTEM : A FRAMEWORK FOR AUTOMATED PRESCRIPTION AND REAL-TIME STOCK MONITORING </a:t>
            </a:r>
            <a:r>
              <a:rPr lang="en-US" sz="2400" dirty="0" smtClean="0"/>
              <a:t>in</a:t>
            </a:r>
            <a:r>
              <a:rPr lang="en-US" sz="2400" dirty="0" smtClean="0">
                <a:solidFill>
                  <a:srgbClr val="FFC000"/>
                </a:solidFill>
              </a:rPr>
              <a:t> </a:t>
            </a:r>
            <a:r>
              <a:rPr lang="en-US" sz="2400" dirty="0"/>
              <a:t>computerized by using java. </a:t>
            </a:r>
            <a:endParaRPr lang="en-IN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1078807" y="2929087"/>
            <a:ext cx="681643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Main Panel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Login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User Registration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Create User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Change Password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Medicines</a:t>
            </a:r>
          </a:p>
          <a:p>
            <a:pPr marL="631825" indent="-285750">
              <a:buFont typeface="Wingdings" panose="05000000000000000000" pitchFamily="2" charset="2"/>
              <a:buChar char="ü"/>
            </a:pPr>
            <a:r>
              <a:rPr lang="en-IN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Insert Medicines</a:t>
            </a:r>
          </a:p>
          <a:p>
            <a:pPr marL="631825" indent="-285750">
              <a:buFont typeface="Wingdings" panose="05000000000000000000" pitchFamily="2" charset="2"/>
              <a:buChar char="ü"/>
            </a:pPr>
            <a:r>
              <a:rPr lang="en-IN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Medicines Panel</a:t>
            </a:r>
            <a:endParaRPr lang="en-IN" sz="2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31825" indent="-285750">
              <a:buFont typeface="Wingdings" panose="05000000000000000000" pitchFamily="2" charset="2"/>
              <a:buChar char="ü"/>
            </a:pPr>
            <a:r>
              <a:rPr lang="en-IN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Update Medicines</a:t>
            </a:r>
          </a:p>
        </p:txBody>
      </p:sp>
    </p:spTree>
    <p:extLst>
      <p:ext uri="{BB962C8B-B14F-4D97-AF65-F5344CB8AC3E}">
        <p14:creationId xmlns:p14="http://schemas.microsoft.com/office/powerpoint/2010/main" val="3035742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34472" y="683495"/>
            <a:ext cx="886690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Sales Record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New Sales Record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Product Category</a:t>
            </a:r>
          </a:p>
          <a:p>
            <a:pPr marL="631825" indent="-266700">
              <a:buFont typeface="Wingdings" panose="05000000000000000000" pitchFamily="2" charset="2"/>
              <a:buChar char="ü"/>
            </a:pPr>
            <a:r>
              <a:rPr lang="en-IN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Add Category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Companies</a:t>
            </a:r>
          </a:p>
          <a:p>
            <a:pPr marL="631825" indent="-266700">
              <a:buFont typeface="Wingdings" panose="05000000000000000000" pitchFamily="2" charset="2"/>
              <a:buChar char="ü"/>
            </a:pPr>
            <a:r>
              <a:rPr lang="en-IN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Companies Panel</a:t>
            </a:r>
          </a:p>
          <a:p>
            <a:pPr marL="631825" indent="-266700">
              <a:buFont typeface="Wingdings" panose="05000000000000000000" pitchFamily="2" charset="2"/>
              <a:buChar char="ü"/>
            </a:pPr>
            <a:r>
              <a:rPr lang="en-IN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Insert Company</a:t>
            </a:r>
          </a:p>
          <a:p>
            <a:pPr marL="631825" indent="-266700">
              <a:buFont typeface="Wingdings" panose="05000000000000000000" pitchFamily="2" charset="2"/>
              <a:buChar char="ü"/>
            </a:pPr>
            <a:r>
              <a:rPr lang="en-IN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Update Company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Connection to Database</a:t>
            </a:r>
          </a:p>
        </p:txBody>
      </p:sp>
    </p:spTree>
    <p:extLst>
      <p:ext uri="{BB962C8B-B14F-4D97-AF65-F5344CB8AC3E}">
        <p14:creationId xmlns:p14="http://schemas.microsoft.com/office/powerpoint/2010/main" val="4129814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orizontal Scroll 2"/>
          <p:cNvSpPr/>
          <p:nvPr/>
        </p:nvSpPr>
        <p:spPr>
          <a:xfrm>
            <a:off x="448408" y="97522"/>
            <a:ext cx="11034346" cy="1644162"/>
          </a:xfrm>
          <a:prstGeom prst="horizontalScroll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3600" dirty="0"/>
          </a:p>
        </p:txBody>
      </p:sp>
      <p:sp>
        <p:nvSpPr>
          <p:cNvPr id="5" name="TextBox 4"/>
          <p:cNvSpPr txBox="1"/>
          <p:nvPr/>
        </p:nvSpPr>
        <p:spPr>
          <a:xfrm>
            <a:off x="923636" y="596437"/>
            <a:ext cx="72874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u="sng" dirty="0"/>
              <a:t>SYSTEM FLOW DIAGRAM</a:t>
            </a:r>
          </a:p>
        </p:txBody>
      </p:sp>
      <p:sp>
        <p:nvSpPr>
          <p:cNvPr id="6" name="Oval 5"/>
          <p:cNvSpPr/>
          <p:nvPr/>
        </p:nvSpPr>
        <p:spPr>
          <a:xfrm>
            <a:off x="3440540" y="2240599"/>
            <a:ext cx="4472248" cy="2676699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TextBox 7"/>
          <p:cNvSpPr txBox="1"/>
          <p:nvPr/>
        </p:nvSpPr>
        <p:spPr>
          <a:xfrm>
            <a:off x="4625577" y="2886450"/>
            <a:ext cx="265822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Pharmacy Information System</a:t>
            </a:r>
            <a:endParaRPr lang="en-IN" sz="2800" dirty="0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863600" y="2554212"/>
            <a:ext cx="1616364" cy="57718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9"/>
          <p:cNvSpPr/>
          <p:nvPr/>
        </p:nvSpPr>
        <p:spPr>
          <a:xfrm>
            <a:off x="863600" y="3726499"/>
            <a:ext cx="1727200" cy="52647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ectangle 10"/>
          <p:cNvSpPr/>
          <p:nvPr/>
        </p:nvSpPr>
        <p:spPr>
          <a:xfrm>
            <a:off x="8637837" y="2623213"/>
            <a:ext cx="1727200" cy="52647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/>
          <p:cNvSpPr/>
          <p:nvPr/>
        </p:nvSpPr>
        <p:spPr>
          <a:xfrm>
            <a:off x="8647073" y="3726498"/>
            <a:ext cx="1727200" cy="52647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Rectangle 12"/>
          <p:cNvSpPr/>
          <p:nvPr/>
        </p:nvSpPr>
        <p:spPr>
          <a:xfrm>
            <a:off x="1108363" y="4738254"/>
            <a:ext cx="1727200" cy="52647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Rectangle 13"/>
          <p:cNvSpPr/>
          <p:nvPr/>
        </p:nvSpPr>
        <p:spPr>
          <a:xfrm>
            <a:off x="8312728" y="4738254"/>
            <a:ext cx="1727200" cy="52647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Rectangle 14"/>
          <p:cNvSpPr/>
          <p:nvPr/>
        </p:nvSpPr>
        <p:spPr>
          <a:xfrm>
            <a:off x="6687127" y="5596776"/>
            <a:ext cx="1727200" cy="52647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Rectangle 15"/>
          <p:cNvSpPr/>
          <p:nvPr/>
        </p:nvSpPr>
        <p:spPr>
          <a:xfrm>
            <a:off x="2590800" y="5596776"/>
            <a:ext cx="1727200" cy="52647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Rectangle 16"/>
          <p:cNvSpPr/>
          <p:nvPr/>
        </p:nvSpPr>
        <p:spPr>
          <a:xfrm>
            <a:off x="4567381" y="6216072"/>
            <a:ext cx="1727200" cy="52647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9" name="Straight Arrow Connector 18"/>
          <p:cNvCxnSpPr>
            <a:endCxn id="9" idx="3"/>
          </p:cNvCxnSpPr>
          <p:nvPr/>
        </p:nvCxnSpPr>
        <p:spPr>
          <a:xfrm flipH="1">
            <a:off x="2479964" y="2842805"/>
            <a:ext cx="1353127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>
            <a:off x="2590800" y="3964648"/>
            <a:ext cx="1353127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6" idx="3"/>
          </p:cNvCxnSpPr>
          <p:nvPr/>
        </p:nvCxnSpPr>
        <p:spPr>
          <a:xfrm flipH="1">
            <a:off x="2835564" y="4525305"/>
            <a:ext cx="1259922" cy="391993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>
            <a:off x="3685303" y="4738254"/>
            <a:ext cx="1126842" cy="831965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endCxn id="17" idx="0"/>
          </p:cNvCxnSpPr>
          <p:nvPr/>
        </p:nvCxnSpPr>
        <p:spPr>
          <a:xfrm flipH="1">
            <a:off x="5430981" y="4738254"/>
            <a:ext cx="245683" cy="1477818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6954064" y="4590473"/>
            <a:ext cx="231828" cy="1006303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endCxn id="11" idx="1"/>
          </p:cNvCxnSpPr>
          <p:nvPr/>
        </p:nvCxnSpPr>
        <p:spPr>
          <a:xfrm>
            <a:off x="7550727" y="2886449"/>
            <a:ext cx="1087110" cy="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7572430" y="3943969"/>
            <a:ext cx="1087110" cy="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7256554" y="4341111"/>
            <a:ext cx="1036311" cy="655616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1108363" y="2673528"/>
            <a:ext cx="11822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Login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923636" y="3686247"/>
            <a:ext cx="155632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User Registration</a:t>
            </a:r>
          </a:p>
          <a:p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215035" y="4844885"/>
            <a:ext cx="13946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Create User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2736310" y="5570219"/>
            <a:ext cx="12653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Change </a:t>
            </a:r>
            <a:r>
              <a:rPr lang="en-IN" sz="16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Password</a:t>
            </a:r>
            <a:endParaRPr lang="en-IN" sz="16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4625577" y="6307381"/>
            <a:ext cx="14242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Sales </a:t>
            </a:r>
            <a:r>
              <a:rPr lang="en-IN" sz="16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Record</a:t>
            </a:r>
            <a:endParaRPr lang="en-IN" sz="16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6882480" y="5574376"/>
            <a:ext cx="15318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New Sales </a:t>
            </a:r>
            <a:r>
              <a:rPr lang="en-IN" sz="16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Record</a:t>
            </a:r>
            <a:endParaRPr lang="en-IN" sz="16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8497451" y="4719782"/>
            <a:ext cx="16256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Product </a:t>
            </a:r>
            <a:r>
              <a:rPr lang="en-IN" sz="16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Category</a:t>
            </a:r>
            <a:endParaRPr lang="en-IN" sz="16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8793018" y="3805382"/>
            <a:ext cx="14962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Companies</a:t>
            </a:r>
            <a:endParaRPr lang="en-IN" sz="16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8793018" y="2715573"/>
            <a:ext cx="13300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Main </a:t>
            </a:r>
            <a:r>
              <a:rPr lang="en-IN" sz="16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Panel</a:t>
            </a:r>
            <a:endParaRPr lang="en-IN" sz="16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2537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orizontal Scroll 6"/>
          <p:cNvSpPr/>
          <p:nvPr/>
        </p:nvSpPr>
        <p:spPr>
          <a:xfrm>
            <a:off x="448408" y="97522"/>
            <a:ext cx="11034346" cy="1644162"/>
          </a:xfrm>
          <a:prstGeom prst="horizontalScroll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3600" dirty="0"/>
          </a:p>
        </p:txBody>
      </p:sp>
      <p:sp>
        <p:nvSpPr>
          <p:cNvPr id="8" name="TextBox 7"/>
          <p:cNvSpPr txBox="1"/>
          <p:nvPr/>
        </p:nvSpPr>
        <p:spPr>
          <a:xfrm>
            <a:off x="895926" y="596437"/>
            <a:ext cx="88207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u="sng" dirty="0"/>
              <a:t>ENTITY RELATIONSHIP </a:t>
            </a:r>
            <a:r>
              <a:rPr lang="en-IN" sz="3600" u="sng" dirty="0" smtClean="0"/>
              <a:t>DIAGRAM</a:t>
            </a:r>
            <a:endParaRPr lang="en-IN" sz="3600" u="sng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890" y="1644969"/>
            <a:ext cx="10382148" cy="5092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198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rizontal Scroll 1"/>
          <p:cNvSpPr/>
          <p:nvPr/>
        </p:nvSpPr>
        <p:spPr>
          <a:xfrm>
            <a:off x="448408" y="97522"/>
            <a:ext cx="11034346" cy="1644162"/>
          </a:xfrm>
          <a:prstGeom prst="horizontalScroll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3600" dirty="0"/>
          </a:p>
        </p:txBody>
      </p:sp>
      <p:sp>
        <p:nvSpPr>
          <p:cNvPr id="3" name="TextBox 2"/>
          <p:cNvSpPr txBox="1"/>
          <p:nvPr/>
        </p:nvSpPr>
        <p:spPr>
          <a:xfrm>
            <a:off x="997528" y="596437"/>
            <a:ext cx="9110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u="sng" dirty="0"/>
              <a:t>DATABASE DIAGRAM</a:t>
            </a: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427029214"/>
              </p:ext>
            </p:extLst>
          </p:nvPr>
        </p:nvGraphicFramePr>
        <p:xfrm>
          <a:off x="997528" y="1862050"/>
          <a:ext cx="9459883" cy="47631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89261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rizontal Scroll 1"/>
          <p:cNvSpPr/>
          <p:nvPr/>
        </p:nvSpPr>
        <p:spPr>
          <a:xfrm>
            <a:off x="448408" y="97522"/>
            <a:ext cx="11034346" cy="1644162"/>
          </a:xfrm>
          <a:prstGeom prst="horizontalScroll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3600" dirty="0"/>
          </a:p>
        </p:txBody>
      </p:sp>
      <p:sp>
        <p:nvSpPr>
          <p:cNvPr id="3" name="TextBox 2"/>
          <p:cNvSpPr txBox="1"/>
          <p:nvPr/>
        </p:nvSpPr>
        <p:spPr>
          <a:xfrm>
            <a:off x="997528" y="596437"/>
            <a:ext cx="9110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u="sng" dirty="0"/>
              <a:t>DATABASE DIAGRAM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5525" t="4049" r="5969" b="4832"/>
          <a:stretch/>
        </p:blipFill>
        <p:spPr>
          <a:xfrm>
            <a:off x="775437" y="2369757"/>
            <a:ext cx="1838036" cy="249381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437" y="1654718"/>
            <a:ext cx="444182" cy="62807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219619" y="1741684"/>
            <a:ext cx="1615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FFC000"/>
                </a:solidFill>
              </a:rPr>
              <a:t>medical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/>
          <a:srcRect l="1930" t="1950" r="3151" b="3296"/>
          <a:stretch/>
        </p:blipFill>
        <p:spPr>
          <a:xfrm>
            <a:off x="2835564" y="2369757"/>
            <a:ext cx="2059709" cy="194887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5"/>
          <a:srcRect l="7973" t="2896" r="2444" b="4645"/>
          <a:stretch/>
        </p:blipFill>
        <p:spPr>
          <a:xfrm>
            <a:off x="5117364" y="2369757"/>
            <a:ext cx="2244436" cy="170872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6"/>
          <a:srcRect l="5277" t="5159" r="12026" b="8657"/>
          <a:stretch/>
        </p:blipFill>
        <p:spPr>
          <a:xfrm>
            <a:off x="7583891" y="2346665"/>
            <a:ext cx="2142836" cy="199505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7"/>
          <a:srcRect l="14406" t="12264" r="5769" b="7306"/>
          <a:stretch/>
        </p:blipFill>
        <p:spPr>
          <a:xfrm>
            <a:off x="9948818" y="2369757"/>
            <a:ext cx="1893455" cy="674255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>
            <a:off x="775437" y="2245847"/>
            <a:ext cx="1404345" cy="0"/>
          </a:xfrm>
          <a:prstGeom prst="line">
            <a:avLst/>
          </a:prstGeom>
          <a:ln>
            <a:solidFill>
              <a:schemeClr val="tx1">
                <a:lumMod val="65000"/>
              </a:schemeClr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8017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rizontal Scroll 1"/>
          <p:cNvSpPr/>
          <p:nvPr/>
        </p:nvSpPr>
        <p:spPr>
          <a:xfrm>
            <a:off x="448408" y="97522"/>
            <a:ext cx="11034346" cy="1644162"/>
          </a:xfrm>
          <a:prstGeom prst="horizontalScroll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3600" dirty="0"/>
          </a:p>
        </p:txBody>
      </p:sp>
      <p:sp>
        <p:nvSpPr>
          <p:cNvPr id="3" name="TextBox 2"/>
          <p:cNvSpPr txBox="1"/>
          <p:nvPr/>
        </p:nvSpPr>
        <p:spPr>
          <a:xfrm>
            <a:off x="1097281" y="596437"/>
            <a:ext cx="9110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u="sng" dirty="0"/>
              <a:t>Testing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04241" y="2050472"/>
            <a:ext cx="9496828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rgbClr val="FFC000"/>
                </a:solidFill>
              </a:rPr>
              <a:t>Unit Testing: Test individual components like prescription processing, stock update</a:t>
            </a:r>
            <a:r>
              <a:rPr lang="en-US" sz="2400" dirty="0" smtClean="0">
                <a:solidFill>
                  <a:srgbClr val="FFC000"/>
                </a:solidFill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sz="2400" dirty="0" smtClean="0">
              <a:solidFill>
                <a:srgbClr val="FFC00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400" dirty="0" smtClean="0">
                <a:solidFill>
                  <a:srgbClr val="FFC000"/>
                </a:solidFill>
              </a:rPr>
              <a:t>Integration </a:t>
            </a:r>
            <a:r>
              <a:rPr lang="en-US" sz="2400" dirty="0">
                <a:solidFill>
                  <a:srgbClr val="FFC000"/>
                </a:solidFill>
              </a:rPr>
              <a:t>Testing: Ensure modules like Prescription and Stock Monitoring work together seamlessly</a:t>
            </a:r>
            <a:r>
              <a:rPr lang="en-US" sz="2400" dirty="0" smtClean="0">
                <a:solidFill>
                  <a:srgbClr val="FFC000"/>
                </a:solidFill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sz="2400" dirty="0" smtClean="0">
              <a:solidFill>
                <a:srgbClr val="FFC00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400" dirty="0" smtClean="0">
                <a:solidFill>
                  <a:srgbClr val="FFC000"/>
                </a:solidFill>
              </a:rPr>
              <a:t>User </a:t>
            </a:r>
            <a:r>
              <a:rPr lang="en-US" sz="2400" dirty="0">
                <a:solidFill>
                  <a:srgbClr val="FFC000"/>
                </a:solidFill>
              </a:rPr>
              <a:t>Acceptance Testing (UAT): Ensure the system meets pharmacy staff requirements and is easy to use</a:t>
            </a:r>
            <a:r>
              <a:rPr lang="en-US" sz="2400" dirty="0" smtClean="0">
                <a:solidFill>
                  <a:srgbClr val="FFC000"/>
                </a:solidFill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sz="2400" dirty="0" smtClean="0">
              <a:solidFill>
                <a:srgbClr val="FFC00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400" dirty="0" smtClean="0">
                <a:solidFill>
                  <a:srgbClr val="FFC000"/>
                </a:solidFill>
              </a:rPr>
              <a:t>Test </a:t>
            </a:r>
            <a:r>
              <a:rPr lang="en-US" sz="2400" dirty="0">
                <a:solidFill>
                  <a:srgbClr val="FFC000"/>
                </a:solidFill>
              </a:rPr>
              <a:t>Cases: Document sample test cases for prescription entry, stock alerts, and user login.</a:t>
            </a:r>
            <a:endParaRPr lang="en-IN" sz="24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7899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rizontal Scroll 1"/>
          <p:cNvSpPr/>
          <p:nvPr/>
        </p:nvSpPr>
        <p:spPr>
          <a:xfrm>
            <a:off x="448408" y="97522"/>
            <a:ext cx="11034346" cy="1644162"/>
          </a:xfrm>
          <a:prstGeom prst="horizontalScroll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3600" dirty="0"/>
          </a:p>
        </p:txBody>
      </p:sp>
      <p:sp>
        <p:nvSpPr>
          <p:cNvPr id="3" name="TextBox 2"/>
          <p:cNvSpPr txBox="1"/>
          <p:nvPr/>
        </p:nvSpPr>
        <p:spPr>
          <a:xfrm>
            <a:off x="951345" y="596437"/>
            <a:ext cx="67887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u="sng" dirty="0" smtClean="0"/>
              <a:t>ARCHITECTURE</a:t>
            </a:r>
            <a:endParaRPr lang="en-IN" sz="3600" u="sng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0521" y="1658591"/>
            <a:ext cx="8316486" cy="496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97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rizontal Scroll 1"/>
          <p:cNvSpPr/>
          <p:nvPr/>
        </p:nvSpPr>
        <p:spPr>
          <a:xfrm>
            <a:off x="448408" y="97522"/>
            <a:ext cx="11034346" cy="1644162"/>
          </a:xfrm>
          <a:prstGeom prst="horizontalScroll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3600" dirty="0"/>
          </a:p>
        </p:txBody>
      </p:sp>
      <p:sp>
        <p:nvSpPr>
          <p:cNvPr id="3" name="TextBox 2"/>
          <p:cNvSpPr txBox="1"/>
          <p:nvPr/>
        </p:nvSpPr>
        <p:spPr>
          <a:xfrm>
            <a:off x="1113905" y="596437"/>
            <a:ext cx="81132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u="sng" dirty="0"/>
              <a:t>Screenshots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254" y="1824183"/>
            <a:ext cx="10682654" cy="4793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628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rizontal Scroll 1"/>
          <p:cNvSpPr/>
          <p:nvPr/>
        </p:nvSpPr>
        <p:spPr>
          <a:xfrm>
            <a:off x="448408" y="97522"/>
            <a:ext cx="11034346" cy="1644162"/>
          </a:xfrm>
          <a:prstGeom prst="horizontalScroll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3600" dirty="0"/>
          </a:p>
        </p:txBody>
      </p:sp>
      <p:sp>
        <p:nvSpPr>
          <p:cNvPr id="3" name="TextBox 2"/>
          <p:cNvSpPr txBox="1"/>
          <p:nvPr/>
        </p:nvSpPr>
        <p:spPr>
          <a:xfrm>
            <a:off x="1113905" y="596437"/>
            <a:ext cx="81132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u="sng"/>
              <a:t>Screenshots</a:t>
            </a:r>
            <a:endParaRPr lang="en-IN" sz="3600" u="sng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317" y="1633343"/>
            <a:ext cx="9018865" cy="5061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697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Horizontal Scroll 4"/>
          <p:cNvSpPr/>
          <p:nvPr/>
        </p:nvSpPr>
        <p:spPr>
          <a:xfrm>
            <a:off x="448408" y="88286"/>
            <a:ext cx="11034346" cy="1644162"/>
          </a:xfrm>
          <a:prstGeom prst="horizontalScroll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/>
          <p:cNvSpPr txBox="1"/>
          <p:nvPr/>
        </p:nvSpPr>
        <p:spPr>
          <a:xfrm>
            <a:off x="1336430" y="310202"/>
            <a:ext cx="62249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MCA </a:t>
            </a:r>
            <a:r>
              <a:rPr lang="en-US" sz="3600" dirty="0" smtClean="0"/>
              <a:t>DEPARTMENT  |</a:t>
            </a:r>
          </a:p>
          <a:p>
            <a:r>
              <a:rPr lang="en-US" sz="3600" dirty="0" smtClean="0"/>
              <a:t>PROJECT</a:t>
            </a:r>
            <a:endParaRPr lang="en-IN" sz="3600" dirty="0"/>
          </a:p>
        </p:txBody>
      </p:sp>
      <p:sp>
        <p:nvSpPr>
          <p:cNvPr id="8" name="TextBox 7"/>
          <p:cNvSpPr txBox="1"/>
          <p:nvPr/>
        </p:nvSpPr>
        <p:spPr>
          <a:xfrm>
            <a:off x="701964" y="1872762"/>
            <a:ext cx="1039392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u="sng" dirty="0" smtClean="0">
                <a:solidFill>
                  <a:srgbClr val="800080"/>
                </a:solidFill>
                <a:latin typeface="Accent SF"/>
              </a:rPr>
              <a:t>PROJECT TITLE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u="sng" dirty="0">
              <a:solidFill>
                <a:srgbClr val="800080"/>
              </a:solidFill>
              <a:latin typeface="Accent SF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u="sng" dirty="0" smtClean="0">
              <a:solidFill>
                <a:srgbClr val="800080"/>
              </a:solidFill>
              <a:latin typeface="Accent SF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u="sng" dirty="0" smtClean="0">
              <a:solidFill>
                <a:srgbClr val="800080"/>
              </a:solidFill>
              <a:latin typeface="Accent SF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u="sng" dirty="0" smtClean="0">
                <a:solidFill>
                  <a:srgbClr val="800080"/>
                </a:solidFill>
                <a:latin typeface="Accent SF"/>
                <a:ea typeface="Calibri" panose="020F0502020204030204" pitchFamily="34" charset="0"/>
                <a:cs typeface="Calibri" panose="020F0502020204030204" pitchFamily="34" charset="0"/>
              </a:rPr>
              <a:t>SUBMITTED TO GUIDANCE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u="sng" dirty="0">
              <a:solidFill>
                <a:srgbClr val="800080"/>
              </a:solidFill>
              <a:latin typeface="Accent SF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u="sng" dirty="0" smtClean="0">
              <a:solidFill>
                <a:srgbClr val="800080"/>
              </a:solidFill>
              <a:latin typeface="Accent SF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u="sng" dirty="0" smtClean="0">
              <a:solidFill>
                <a:srgbClr val="800080"/>
              </a:solidFill>
              <a:latin typeface="Accent SF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u="sng" dirty="0" smtClean="0">
                <a:solidFill>
                  <a:srgbClr val="800080"/>
                </a:solidFill>
                <a:latin typeface="Accent SF"/>
                <a:ea typeface="Calibri" panose="020F0502020204030204" pitchFamily="34" charset="0"/>
                <a:cs typeface="Calibri" panose="020F0502020204030204" pitchFamily="34" charset="0"/>
              </a:rPr>
              <a:t>SUBMITTED BY</a:t>
            </a:r>
            <a:endParaRPr lang="en-US" u="sng" dirty="0">
              <a:solidFill>
                <a:srgbClr val="800080"/>
              </a:solidFill>
              <a:latin typeface="Accent SF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u="sng" dirty="0">
              <a:solidFill>
                <a:srgbClr val="7030A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046785" y="2126678"/>
            <a:ext cx="60491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Pharmacy Information System : A Framework for Automated Prescription and Real-Time Stock Monitoring</a:t>
            </a:r>
          </a:p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046785" y="3292203"/>
            <a:ext cx="4659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Mr. M. K. Nageswaran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046785" y="4258232"/>
            <a:ext cx="44401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VISHAL KUMAR SINGH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885" y="4889375"/>
            <a:ext cx="1620792" cy="196862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1208" y="4853417"/>
            <a:ext cx="1620792" cy="196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160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rizontal Scroll 1"/>
          <p:cNvSpPr/>
          <p:nvPr/>
        </p:nvSpPr>
        <p:spPr>
          <a:xfrm>
            <a:off x="448408" y="97522"/>
            <a:ext cx="11034346" cy="1644162"/>
          </a:xfrm>
          <a:prstGeom prst="horizontalScroll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3600" dirty="0"/>
          </a:p>
        </p:txBody>
      </p:sp>
      <p:sp>
        <p:nvSpPr>
          <p:cNvPr id="3" name="TextBox 2"/>
          <p:cNvSpPr txBox="1"/>
          <p:nvPr/>
        </p:nvSpPr>
        <p:spPr>
          <a:xfrm>
            <a:off x="1113905" y="596437"/>
            <a:ext cx="81132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u="sng"/>
              <a:t>Screenshots</a:t>
            </a:r>
            <a:endParaRPr lang="en-IN" sz="3600" u="sng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6290" y="1833894"/>
            <a:ext cx="8543235" cy="4622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685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rizontal Scroll 1"/>
          <p:cNvSpPr/>
          <p:nvPr/>
        </p:nvSpPr>
        <p:spPr>
          <a:xfrm>
            <a:off x="448408" y="97522"/>
            <a:ext cx="11034346" cy="1644162"/>
          </a:xfrm>
          <a:prstGeom prst="horizontalScroll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3600" dirty="0"/>
          </a:p>
        </p:txBody>
      </p:sp>
      <p:sp>
        <p:nvSpPr>
          <p:cNvPr id="3" name="TextBox 2"/>
          <p:cNvSpPr txBox="1"/>
          <p:nvPr/>
        </p:nvSpPr>
        <p:spPr>
          <a:xfrm>
            <a:off x="1113905" y="596437"/>
            <a:ext cx="81132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u="sng"/>
              <a:t>Screenshots</a:t>
            </a:r>
            <a:endParaRPr lang="en-IN" sz="3600" u="sng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905" y="1948872"/>
            <a:ext cx="9522691" cy="4563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153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rizontal Scroll 1"/>
          <p:cNvSpPr/>
          <p:nvPr/>
        </p:nvSpPr>
        <p:spPr>
          <a:xfrm>
            <a:off x="448408" y="97522"/>
            <a:ext cx="11034346" cy="1644162"/>
          </a:xfrm>
          <a:prstGeom prst="horizontalScroll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3600" dirty="0"/>
          </a:p>
        </p:txBody>
      </p:sp>
      <p:sp>
        <p:nvSpPr>
          <p:cNvPr id="3" name="TextBox 2"/>
          <p:cNvSpPr txBox="1"/>
          <p:nvPr/>
        </p:nvSpPr>
        <p:spPr>
          <a:xfrm>
            <a:off x="1113905" y="596437"/>
            <a:ext cx="81132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u="sng"/>
              <a:t>Screenshots</a:t>
            </a:r>
            <a:endParaRPr lang="en-IN" sz="3600" u="sng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381" y="2039429"/>
            <a:ext cx="10058400" cy="448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505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rizontal Scroll 1"/>
          <p:cNvSpPr/>
          <p:nvPr/>
        </p:nvSpPr>
        <p:spPr>
          <a:xfrm>
            <a:off x="448408" y="97522"/>
            <a:ext cx="11034346" cy="1644162"/>
          </a:xfrm>
          <a:prstGeom prst="horizontalScroll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3600" dirty="0"/>
          </a:p>
        </p:txBody>
      </p:sp>
      <p:sp>
        <p:nvSpPr>
          <p:cNvPr id="3" name="TextBox 2"/>
          <p:cNvSpPr txBox="1"/>
          <p:nvPr/>
        </p:nvSpPr>
        <p:spPr>
          <a:xfrm>
            <a:off x="1113905" y="596437"/>
            <a:ext cx="81132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u="sng"/>
              <a:t>Screenshots</a:t>
            </a:r>
            <a:endParaRPr lang="en-IN" sz="3600" u="sng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381" y="1894410"/>
            <a:ext cx="10058400" cy="4650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066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rizontal Scroll 1"/>
          <p:cNvSpPr/>
          <p:nvPr/>
        </p:nvSpPr>
        <p:spPr>
          <a:xfrm>
            <a:off x="448408" y="97522"/>
            <a:ext cx="11034346" cy="1644162"/>
          </a:xfrm>
          <a:prstGeom prst="horizontalScroll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3600" dirty="0"/>
          </a:p>
        </p:txBody>
      </p:sp>
      <p:sp>
        <p:nvSpPr>
          <p:cNvPr id="3" name="TextBox 2"/>
          <p:cNvSpPr txBox="1"/>
          <p:nvPr/>
        </p:nvSpPr>
        <p:spPr>
          <a:xfrm>
            <a:off x="1113905" y="596437"/>
            <a:ext cx="81132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u="sng"/>
              <a:t>Screenshots</a:t>
            </a:r>
            <a:endParaRPr lang="en-IN" sz="3600" u="sng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45" y="1741683"/>
            <a:ext cx="9260564" cy="4688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779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rizontal Scroll 1"/>
          <p:cNvSpPr/>
          <p:nvPr/>
        </p:nvSpPr>
        <p:spPr>
          <a:xfrm>
            <a:off x="448408" y="97522"/>
            <a:ext cx="11034346" cy="1644162"/>
          </a:xfrm>
          <a:prstGeom prst="horizontalScroll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3600" dirty="0"/>
          </a:p>
        </p:txBody>
      </p:sp>
      <p:sp>
        <p:nvSpPr>
          <p:cNvPr id="3" name="TextBox 2"/>
          <p:cNvSpPr txBox="1"/>
          <p:nvPr/>
        </p:nvSpPr>
        <p:spPr>
          <a:xfrm>
            <a:off x="1113905" y="596437"/>
            <a:ext cx="81132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u="sng" dirty="0"/>
              <a:t>FEATURE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93217" y="1621916"/>
            <a:ext cx="10344727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C000"/>
                </a:solidFill>
              </a:rPr>
              <a:t>The "pharmacy information system: a framework for automated prescription and real-time stock monitoring" project, focusing on the report features. You can adjust these according to your specific project needs:</a:t>
            </a:r>
          </a:p>
          <a:p>
            <a:endParaRPr lang="en-US" dirty="0">
              <a:solidFill>
                <a:srgbClr val="FFC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u="sng" dirty="0">
                <a:solidFill>
                  <a:srgbClr val="FFC000"/>
                </a:solidFill>
              </a:rPr>
              <a:t>Prescription Management </a:t>
            </a:r>
            <a:r>
              <a:rPr lang="en-US" u="sng" dirty="0" smtClean="0">
                <a:solidFill>
                  <a:srgbClr val="FFC000"/>
                </a:solidFill>
              </a:rPr>
              <a:t>Report</a:t>
            </a:r>
          </a:p>
          <a:p>
            <a:r>
              <a:rPr lang="en-US" dirty="0" smtClean="0">
                <a:solidFill>
                  <a:srgbClr val="FFC000"/>
                </a:solidFill>
              </a:rPr>
              <a:t>           </a:t>
            </a:r>
            <a:r>
              <a:rPr lang="en-US" dirty="0" smtClean="0"/>
              <a:t>Purpose</a:t>
            </a:r>
            <a:r>
              <a:rPr lang="en-US" dirty="0" smtClean="0">
                <a:solidFill>
                  <a:srgbClr val="FFC000"/>
                </a:solidFill>
              </a:rPr>
              <a:t>:  Provides </a:t>
            </a:r>
            <a:r>
              <a:rPr lang="en-US" dirty="0">
                <a:solidFill>
                  <a:srgbClr val="FFC000"/>
                </a:solidFill>
              </a:rPr>
              <a:t>a detailed overview of all prescriptions issued over a specified period</a:t>
            </a:r>
            <a:r>
              <a:rPr lang="en-US" dirty="0" smtClean="0">
                <a:solidFill>
                  <a:srgbClr val="FFC000"/>
                </a:solidFill>
              </a:rPr>
              <a:t>.</a:t>
            </a:r>
          </a:p>
          <a:p>
            <a:endParaRPr lang="en-US" dirty="0" smtClean="0">
              <a:solidFill>
                <a:srgbClr val="FFC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u="sng" dirty="0">
                <a:solidFill>
                  <a:srgbClr val="FFC000"/>
                </a:solidFill>
              </a:rPr>
              <a:t>Real-Time Stock </a:t>
            </a:r>
            <a:r>
              <a:rPr lang="en-US" u="sng" dirty="0" smtClean="0">
                <a:solidFill>
                  <a:srgbClr val="FFC000"/>
                </a:solidFill>
              </a:rPr>
              <a:t>Report</a:t>
            </a:r>
          </a:p>
          <a:p>
            <a:r>
              <a:rPr lang="en-US" dirty="0">
                <a:solidFill>
                  <a:srgbClr val="FFC000"/>
                </a:solidFill>
              </a:rPr>
              <a:t> </a:t>
            </a:r>
            <a:r>
              <a:rPr lang="en-US" dirty="0" smtClean="0">
                <a:solidFill>
                  <a:srgbClr val="FFC000"/>
                </a:solidFill>
              </a:rPr>
              <a:t>          </a:t>
            </a:r>
            <a:r>
              <a:rPr lang="en-US" dirty="0" smtClean="0"/>
              <a:t>Purpose</a:t>
            </a:r>
            <a:r>
              <a:rPr lang="en-US" dirty="0">
                <a:solidFill>
                  <a:srgbClr val="FFC000"/>
                </a:solidFill>
              </a:rPr>
              <a:t>: Monitors stock levels in real-time and provides insights into inventory</a:t>
            </a:r>
            <a:r>
              <a:rPr lang="en-US" dirty="0" smtClean="0">
                <a:solidFill>
                  <a:srgbClr val="FFC000"/>
                </a:solidFill>
              </a:rPr>
              <a:t>.</a:t>
            </a:r>
          </a:p>
          <a:p>
            <a:endParaRPr lang="en-US" dirty="0" smtClean="0">
              <a:solidFill>
                <a:srgbClr val="FFC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u="sng" dirty="0">
                <a:solidFill>
                  <a:srgbClr val="FFC000"/>
                </a:solidFill>
              </a:rPr>
              <a:t>Sales and Revenue </a:t>
            </a:r>
            <a:r>
              <a:rPr lang="en-US" u="sng" dirty="0" smtClean="0">
                <a:solidFill>
                  <a:srgbClr val="FFC000"/>
                </a:solidFill>
              </a:rPr>
              <a:t>Report</a:t>
            </a:r>
          </a:p>
          <a:p>
            <a:r>
              <a:rPr lang="en-US" dirty="0">
                <a:solidFill>
                  <a:srgbClr val="FFC000"/>
                </a:solidFill>
              </a:rPr>
              <a:t> </a:t>
            </a:r>
            <a:r>
              <a:rPr lang="en-US" dirty="0" smtClean="0">
                <a:solidFill>
                  <a:srgbClr val="FFC000"/>
                </a:solidFill>
              </a:rPr>
              <a:t>          </a:t>
            </a:r>
            <a:r>
              <a:rPr lang="en-US" dirty="0" smtClean="0"/>
              <a:t>Purpose</a:t>
            </a:r>
            <a:r>
              <a:rPr lang="en-US" dirty="0">
                <a:solidFill>
                  <a:srgbClr val="FFC000"/>
                </a:solidFill>
              </a:rPr>
              <a:t>: Shows revenue generated through sales of medications and prescriptions</a:t>
            </a:r>
            <a:r>
              <a:rPr lang="en-US" dirty="0" smtClean="0">
                <a:solidFill>
                  <a:srgbClr val="FFC000"/>
                </a:solidFill>
              </a:rPr>
              <a:t>.</a:t>
            </a:r>
          </a:p>
          <a:p>
            <a:endParaRPr lang="en-US" dirty="0" smtClean="0">
              <a:solidFill>
                <a:srgbClr val="FFC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C000"/>
                </a:solidFill>
              </a:rPr>
              <a:t> </a:t>
            </a:r>
            <a:r>
              <a:rPr lang="en-US" u="sng" dirty="0">
                <a:solidFill>
                  <a:srgbClr val="FFC000"/>
                </a:solidFill>
              </a:rPr>
              <a:t>Supplier Inventory </a:t>
            </a:r>
            <a:r>
              <a:rPr lang="en-US" u="sng" dirty="0" smtClean="0">
                <a:solidFill>
                  <a:srgbClr val="FFC000"/>
                </a:solidFill>
              </a:rPr>
              <a:t>Report</a:t>
            </a:r>
          </a:p>
          <a:p>
            <a:r>
              <a:rPr lang="en-US" dirty="0" smtClean="0">
                <a:solidFill>
                  <a:srgbClr val="FFC000"/>
                </a:solidFill>
              </a:rPr>
              <a:t>           </a:t>
            </a:r>
            <a:r>
              <a:rPr lang="en-US" dirty="0" smtClean="0"/>
              <a:t>Purpose</a:t>
            </a:r>
            <a:r>
              <a:rPr lang="en-US" dirty="0">
                <a:solidFill>
                  <a:srgbClr val="FFC000"/>
                </a:solidFill>
              </a:rPr>
              <a:t>: Tracks inventory supplied by different vendors and suppliers</a:t>
            </a:r>
            <a:r>
              <a:rPr lang="en-US" dirty="0" smtClean="0">
                <a:solidFill>
                  <a:srgbClr val="FFC000"/>
                </a:solidFill>
              </a:rPr>
              <a:t>.</a:t>
            </a:r>
          </a:p>
          <a:p>
            <a:endParaRPr lang="en-US" dirty="0" smtClean="0">
              <a:solidFill>
                <a:srgbClr val="FFC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u="sng" dirty="0">
                <a:solidFill>
                  <a:srgbClr val="FFC000"/>
                </a:solidFill>
              </a:rPr>
              <a:t>Pharmacy Performance </a:t>
            </a:r>
            <a:r>
              <a:rPr lang="en-US" u="sng" dirty="0" smtClean="0">
                <a:solidFill>
                  <a:srgbClr val="FFC000"/>
                </a:solidFill>
              </a:rPr>
              <a:t>Report</a:t>
            </a:r>
          </a:p>
          <a:p>
            <a:r>
              <a:rPr lang="en-US" dirty="0">
                <a:solidFill>
                  <a:srgbClr val="FFC000"/>
                </a:solidFill>
              </a:rPr>
              <a:t> </a:t>
            </a:r>
            <a:r>
              <a:rPr lang="en-US" dirty="0" smtClean="0">
                <a:solidFill>
                  <a:srgbClr val="FFC000"/>
                </a:solidFill>
              </a:rPr>
              <a:t>          </a:t>
            </a:r>
            <a:r>
              <a:rPr lang="en-US" dirty="0" smtClean="0"/>
              <a:t>Purpose</a:t>
            </a:r>
            <a:r>
              <a:rPr lang="en-US" dirty="0">
                <a:solidFill>
                  <a:srgbClr val="FFC000"/>
                </a:solidFill>
              </a:rPr>
              <a:t>: Provides insights into the overall performance of the pharmacy.</a:t>
            </a:r>
            <a:endParaRPr lang="en-IN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6644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rizontal Scroll 1"/>
          <p:cNvSpPr/>
          <p:nvPr/>
        </p:nvSpPr>
        <p:spPr>
          <a:xfrm>
            <a:off x="448408" y="97522"/>
            <a:ext cx="11034346" cy="1644162"/>
          </a:xfrm>
          <a:prstGeom prst="horizontalScroll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3600" dirty="0"/>
          </a:p>
        </p:txBody>
      </p:sp>
      <p:sp>
        <p:nvSpPr>
          <p:cNvPr id="3" name="TextBox 2"/>
          <p:cNvSpPr txBox="1"/>
          <p:nvPr/>
        </p:nvSpPr>
        <p:spPr>
          <a:xfrm>
            <a:off x="1113905" y="596437"/>
            <a:ext cx="81132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u="sng" dirty="0" smtClean="0"/>
              <a:t>Conclusion</a:t>
            </a:r>
            <a:endParaRPr lang="en-IN" sz="36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76531" y="1898695"/>
            <a:ext cx="1022557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rgbClr val="FFC000"/>
                </a:solidFill>
              </a:rPr>
              <a:t>Summarize lessons learned from the development process</a:t>
            </a:r>
            <a:r>
              <a:rPr lang="en-US" sz="2400" dirty="0" smtClean="0">
                <a:solidFill>
                  <a:srgbClr val="FFC000"/>
                </a:solidFill>
              </a:rPr>
              <a:t>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n-US" sz="2400" dirty="0">
              <a:solidFill>
                <a:srgbClr val="FFC0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dirty="0" smtClean="0">
                <a:solidFill>
                  <a:srgbClr val="FFC000"/>
                </a:solidFill>
              </a:rPr>
              <a:t>Highlight </a:t>
            </a:r>
            <a:r>
              <a:rPr lang="en-US" sz="2400" dirty="0">
                <a:solidFill>
                  <a:srgbClr val="FFC000"/>
                </a:solidFill>
              </a:rPr>
              <a:t>key achievements and improvements made to traditional systems through automation</a:t>
            </a:r>
            <a:r>
              <a:rPr lang="en-US" sz="2400" dirty="0" smtClean="0">
                <a:solidFill>
                  <a:srgbClr val="FFC000"/>
                </a:solidFill>
              </a:rPr>
              <a:t>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n-US" sz="2400" dirty="0">
              <a:solidFill>
                <a:srgbClr val="FFC0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dirty="0" smtClean="0">
                <a:solidFill>
                  <a:srgbClr val="FFC000"/>
                </a:solidFill>
              </a:rPr>
              <a:t>Add </a:t>
            </a:r>
            <a:r>
              <a:rPr lang="en-US" sz="2400" dirty="0">
                <a:solidFill>
                  <a:srgbClr val="FFC000"/>
                </a:solidFill>
              </a:rPr>
              <a:t>a reflection on future scalability and how the system could evolve with the needs of modern healthcare</a:t>
            </a:r>
            <a:r>
              <a:rPr lang="en-US" sz="2400" dirty="0" smtClean="0">
                <a:solidFill>
                  <a:srgbClr val="FFC000"/>
                </a:solidFill>
              </a:rPr>
              <a:t>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n-US" sz="2400" dirty="0">
              <a:solidFill>
                <a:srgbClr val="FFC0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rgbClr val="FFC000"/>
                </a:solidFill>
              </a:rPr>
              <a:t>The system provides an intuitive, easy-to-use interface for pharmacists, doctors, and administrative staff</a:t>
            </a:r>
            <a:r>
              <a:rPr lang="en-US" sz="2400" dirty="0" smtClean="0">
                <a:solidFill>
                  <a:srgbClr val="FFC000"/>
                </a:solidFill>
              </a:rPr>
              <a:t>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n-US" sz="2400" dirty="0">
              <a:solidFill>
                <a:srgbClr val="FFC0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dirty="0" smtClean="0">
                <a:solidFill>
                  <a:srgbClr val="FFC000"/>
                </a:solidFill>
              </a:rPr>
              <a:t>Minimal </a:t>
            </a:r>
            <a:r>
              <a:rPr lang="en-US" sz="2400" dirty="0">
                <a:solidFill>
                  <a:srgbClr val="FFC000"/>
                </a:solidFill>
              </a:rPr>
              <a:t>training is required, allowing users to quickly adapt to </a:t>
            </a:r>
            <a:r>
              <a:rPr lang="en-US" sz="2400" dirty="0" smtClean="0">
                <a:solidFill>
                  <a:srgbClr val="FFC000"/>
                </a:solidFill>
              </a:rPr>
              <a:t>the system</a:t>
            </a:r>
            <a:r>
              <a:rPr lang="en-US" sz="2400" dirty="0">
                <a:solidFill>
                  <a:srgbClr val="FFC000"/>
                </a:solidFill>
              </a:rPr>
              <a:t>.</a:t>
            </a:r>
            <a:endParaRPr lang="en-IN" sz="24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0024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rizontal Scroll 1"/>
          <p:cNvSpPr/>
          <p:nvPr/>
        </p:nvSpPr>
        <p:spPr>
          <a:xfrm>
            <a:off x="448408" y="97522"/>
            <a:ext cx="11034346" cy="1644162"/>
          </a:xfrm>
          <a:prstGeom prst="horizontalScroll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3600" dirty="0"/>
          </a:p>
        </p:txBody>
      </p:sp>
      <p:sp>
        <p:nvSpPr>
          <p:cNvPr id="3" name="TextBox 2"/>
          <p:cNvSpPr txBox="1"/>
          <p:nvPr/>
        </p:nvSpPr>
        <p:spPr>
          <a:xfrm>
            <a:off x="1113905" y="596437"/>
            <a:ext cx="81132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u="sng" dirty="0"/>
              <a:t>Future Work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64523" y="1948873"/>
            <a:ext cx="941555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C000"/>
                </a:solidFill>
              </a:rPr>
              <a:t>Propose the integration of predictive analytics to forecast future medicine demands based on historical trends</a:t>
            </a:r>
            <a:r>
              <a:rPr lang="en-US" sz="2400" dirty="0" smtClean="0">
                <a:solidFill>
                  <a:srgbClr val="FFC000"/>
                </a:solidFill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 smtClean="0">
              <a:solidFill>
                <a:srgbClr val="FFC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FFC000"/>
                </a:solidFill>
              </a:rPr>
              <a:t>Discuss </a:t>
            </a:r>
            <a:r>
              <a:rPr lang="en-US" sz="2400" dirty="0">
                <a:solidFill>
                  <a:srgbClr val="FFC000"/>
                </a:solidFill>
              </a:rPr>
              <a:t>the integration of IoT (Internet of Things) for monitoring drug storage conditions (e.g., temperature-sensitive medicines</a:t>
            </a:r>
            <a:r>
              <a:rPr lang="en-US" sz="2400" dirty="0" smtClean="0">
                <a:solidFill>
                  <a:srgbClr val="FFC000"/>
                </a:solidFill>
              </a:rPr>
              <a:t>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 smtClean="0">
              <a:solidFill>
                <a:srgbClr val="FFC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FFC000"/>
                </a:solidFill>
              </a:rPr>
              <a:t>Mention </a:t>
            </a:r>
            <a:r>
              <a:rPr lang="en-US" sz="2400" dirty="0">
                <a:solidFill>
                  <a:srgbClr val="FFC000"/>
                </a:solidFill>
              </a:rPr>
              <a:t>plans for multi-lingual support or localization if the system will be deployed in different regions or countries</a:t>
            </a:r>
            <a:r>
              <a:rPr lang="en-US" sz="2400" dirty="0" smtClean="0">
                <a:solidFill>
                  <a:srgbClr val="FFC000"/>
                </a:solidFill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 smtClean="0">
              <a:solidFill>
                <a:srgbClr val="FFC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FFC000"/>
                </a:solidFill>
              </a:rPr>
              <a:t>Explore </a:t>
            </a:r>
            <a:r>
              <a:rPr lang="en-US" sz="2400" dirty="0">
                <a:solidFill>
                  <a:srgbClr val="FFC000"/>
                </a:solidFill>
              </a:rPr>
              <a:t>cloud-based deployment to make the system available from anywhere, reducing infrastructure costs.</a:t>
            </a:r>
            <a:endParaRPr lang="en-IN" sz="24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104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 rot="19699964">
            <a:off x="3583709" y="3094182"/>
            <a:ext cx="3759199" cy="738664"/>
          </a:xfrm>
          <a:prstGeom prst="rect">
            <a:avLst/>
          </a:prstGeom>
          <a:ln>
            <a:noFill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IN" sz="42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THANK YOU </a:t>
            </a:r>
          </a:p>
        </p:txBody>
      </p:sp>
    </p:spTree>
    <p:extLst>
      <p:ext uri="{BB962C8B-B14F-4D97-AF65-F5344CB8AC3E}">
        <p14:creationId xmlns:p14="http://schemas.microsoft.com/office/powerpoint/2010/main" val="641034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rizontal Scroll 1"/>
          <p:cNvSpPr/>
          <p:nvPr/>
        </p:nvSpPr>
        <p:spPr>
          <a:xfrm>
            <a:off x="448408" y="88286"/>
            <a:ext cx="11034346" cy="1644162"/>
          </a:xfrm>
          <a:prstGeom prst="horizontalScroll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2"/>
          <p:cNvSpPr txBox="1"/>
          <p:nvPr/>
        </p:nvSpPr>
        <p:spPr>
          <a:xfrm>
            <a:off x="1213338" y="587201"/>
            <a:ext cx="78603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u="sng" dirty="0">
                <a:cs typeface="Times New Roman" pitchFamily="18" charset="0"/>
              </a:rPr>
              <a:t>ABSTRACT</a:t>
            </a:r>
            <a:endParaRPr lang="en-IN" sz="3600" dirty="0"/>
          </a:p>
        </p:txBody>
      </p:sp>
      <p:sp>
        <p:nvSpPr>
          <p:cNvPr id="4" name="TextBox 3"/>
          <p:cNvSpPr txBox="1"/>
          <p:nvPr/>
        </p:nvSpPr>
        <p:spPr>
          <a:xfrm>
            <a:off x="712177" y="2136531"/>
            <a:ext cx="10849708" cy="40195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74320" lvl="0" indent="-274320" algn="just" defTabSz="914400">
              <a:spcBef>
                <a:spcPct val="20000"/>
              </a:spcBef>
              <a:spcAft>
                <a:spcPts val="600"/>
              </a:spcAft>
              <a:buClr>
                <a:srgbClr val="0BD0D9"/>
              </a:buClr>
              <a:buSzPct val="95000"/>
              <a:buFont typeface="Arial" pitchFamily="34" charset="0"/>
              <a:buChar char="•"/>
            </a:pPr>
            <a:r>
              <a:rPr lang="en-IN" sz="2400" dirty="0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rPr>
              <a:t> Pharmacy Information control mechanisms tailored within a Profit management framework to maximize resource cost has been proposed</a:t>
            </a:r>
            <a:r>
              <a:rPr lang="en-IN" sz="2400" dirty="0" smtClean="0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lvl="0" algn="just" defTabSz="914400">
              <a:spcBef>
                <a:spcPct val="20000"/>
              </a:spcBef>
              <a:spcAft>
                <a:spcPts val="600"/>
              </a:spcAft>
              <a:buClr>
                <a:srgbClr val="0BD0D9"/>
              </a:buClr>
              <a:buSzPct val="95000"/>
            </a:pPr>
            <a:endParaRPr lang="en-IN" sz="2400" dirty="0">
              <a:solidFill>
                <a:srgbClr val="FFC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274320" lvl="0" indent="-274320" algn="just" defTabSz="914400">
              <a:spcBef>
                <a:spcPct val="20000"/>
              </a:spcBef>
              <a:spcAft>
                <a:spcPts val="600"/>
              </a:spcAft>
              <a:buClr>
                <a:srgbClr val="0BD0D9"/>
              </a:buClr>
              <a:buSzPct val="95000"/>
              <a:buFont typeface="Arial" pitchFamily="34" charset="0"/>
              <a:buChar char="•"/>
            </a:pPr>
            <a:r>
              <a:rPr lang="en-IN" sz="2400" dirty="0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rPr>
              <a:t>Existing abstractions for in-memory storage on clusters, such as distributed shared memory, key value stores, databases, and Piccolo, offer an interface based on fine-grained updates to mutable state (e.g., cells in a table</a:t>
            </a:r>
            <a:r>
              <a:rPr lang="en-IN" sz="2400" dirty="0" smtClean="0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rPr>
              <a:t>).</a:t>
            </a:r>
          </a:p>
          <a:p>
            <a:pPr lvl="0" algn="just" defTabSz="914400">
              <a:spcBef>
                <a:spcPct val="20000"/>
              </a:spcBef>
              <a:spcAft>
                <a:spcPts val="600"/>
              </a:spcAft>
              <a:buClr>
                <a:srgbClr val="0BD0D9"/>
              </a:buClr>
              <a:buSzPct val="95000"/>
            </a:pPr>
            <a:endParaRPr lang="en-IN" sz="2400" dirty="0">
              <a:solidFill>
                <a:srgbClr val="FFC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274320" lvl="0" indent="-274320" algn="just" defTabSz="914400">
              <a:spcBef>
                <a:spcPct val="20000"/>
              </a:spcBef>
              <a:buClr>
                <a:srgbClr val="0BD0D9"/>
              </a:buClr>
              <a:buSzPct val="95000"/>
              <a:buFont typeface="Arial" pitchFamily="34" charset="0"/>
              <a:buChar char="•"/>
            </a:pPr>
            <a:r>
              <a:rPr lang="en-IN" sz="2400" dirty="0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rPr>
              <a:t>It is fine-tuned to predict the load of its cluster. The final load of the whole grid is obtained by summing the loads of each cluster. </a:t>
            </a:r>
            <a:endParaRPr lang="en-US" sz="2400" dirty="0">
              <a:solidFill>
                <a:srgbClr val="FFC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7627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rizontal Scroll 1"/>
          <p:cNvSpPr/>
          <p:nvPr/>
        </p:nvSpPr>
        <p:spPr>
          <a:xfrm>
            <a:off x="448408" y="88286"/>
            <a:ext cx="11034346" cy="1644162"/>
          </a:xfrm>
          <a:prstGeom prst="horizontalScroll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2"/>
          <p:cNvSpPr txBox="1"/>
          <p:nvPr/>
        </p:nvSpPr>
        <p:spPr>
          <a:xfrm>
            <a:off x="1034472" y="587201"/>
            <a:ext cx="93841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u="sng" dirty="0" smtClean="0">
                <a:cs typeface="Times New Roman" pitchFamily="18" charset="0"/>
              </a:rPr>
              <a:t>OBJECTIVES </a:t>
            </a:r>
            <a:endParaRPr lang="en-IN" sz="3600" dirty="0"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92727" y="1732447"/>
            <a:ext cx="10989426" cy="4955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42913" indent="-442913" defTabSz="803275">
              <a:buFont typeface="Wingdings" panose="05000000000000000000" pitchFamily="2" charset="2"/>
              <a:buChar char="Ø"/>
            </a:pPr>
            <a:r>
              <a:rPr lang="en-US" sz="2800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Automate Prescription Management</a:t>
            </a:r>
            <a:r>
              <a:rPr lang="en-US" sz="2800" b="1" dirty="0" smtClean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342900" indent="-342900" defTabSz="803275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Streamline </a:t>
            </a:r>
            <a:r>
              <a:rPr lang="en-US" sz="24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process of generating, managing, and tracking </a:t>
            </a:r>
            <a:r>
              <a:rPr lang="en-US" sz="2400" dirty="0" smtClean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prescriptions</a:t>
            </a:r>
          </a:p>
          <a:p>
            <a:pPr marL="342900" indent="-342900" defTabSz="803275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Reduce </a:t>
            </a:r>
            <a:r>
              <a:rPr lang="en-US" sz="24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human errors in prescription creation and medication </a:t>
            </a:r>
            <a:r>
              <a:rPr lang="en-US" sz="2400" dirty="0" err="1" smtClean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dispensin</a:t>
            </a:r>
            <a:r>
              <a:rPr lang="en-US" sz="2800" dirty="0" smtClean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457200" indent="-457200" defTabSz="803275">
              <a:buFont typeface="Wingdings" panose="05000000000000000000" pitchFamily="2" charset="2"/>
              <a:buChar char="Ø"/>
            </a:pPr>
            <a:r>
              <a:rPr lang="en-US" sz="2800" b="1" dirty="0" smtClean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Real-Time </a:t>
            </a:r>
            <a:r>
              <a:rPr lang="en-US" sz="2800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Stock Monitoring</a:t>
            </a:r>
            <a:r>
              <a:rPr lang="en-US" sz="2800" b="1" dirty="0" smtClean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342900" indent="-342900" defTabSz="803275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Continuously </a:t>
            </a:r>
            <a:r>
              <a:rPr lang="en-US" sz="24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monitor inventory levels to ensure medications are adequately stocked</a:t>
            </a:r>
            <a:r>
              <a:rPr lang="en-US" sz="2400" dirty="0" smtClean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indent="-342900" defTabSz="803275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Provide </a:t>
            </a:r>
            <a:r>
              <a:rPr lang="en-US" sz="24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real-time alerts for low stock, expired medications, or items approaching expiry</a:t>
            </a:r>
            <a:r>
              <a:rPr lang="en-US" sz="2400" dirty="0" smtClean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457200" indent="-457200" defTabSz="803275">
              <a:buFont typeface="Wingdings" panose="05000000000000000000" pitchFamily="2" charset="2"/>
              <a:buChar char="Ø"/>
            </a:pPr>
            <a:r>
              <a:rPr lang="en-US" sz="2800" b="1" dirty="0" smtClean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Improve </a:t>
            </a:r>
            <a:r>
              <a:rPr lang="en-US" sz="2800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Efficiency and Accuracy</a:t>
            </a:r>
            <a:r>
              <a:rPr lang="en-US" sz="2800" b="1" dirty="0" smtClean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342900" indent="-342900" defTabSz="803275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Eliminate </a:t>
            </a:r>
            <a:r>
              <a:rPr lang="en-US" sz="24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manual processes to reduce inefficiencies in handling prescriptions and inventory</a:t>
            </a:r>
            <a:r>
              <a:rPr lang="en-US" sz="2400" dirty="0" smtClean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indent="-342900" defTabSz="803275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Ensure </a:t>
            </a:r>
            <a:r>
              <a:rPr lang="en-US" sz="24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accuracy in stock levels, prescriptions, and reports.</a:t>
            </a:r>
            <a:endParaRPr lang="en-US" sz="2400" dirty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8981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rizontal Scroll 1"/>
          <p:cNvSpPr/>
          <p:nvPr/>
        </p:nvSpPr>
        <p:spPr>
          <a:xfrm>
            <a:off x="448408" y="88286"/>
            <a:ext cx="11034346" cy="1644162"/>
          </a:xfrm>
          <a:prstGeom prst="horizontalScroll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2"/>
          <p:cNvSpPr txBox="1"/>
          <p:nvPr/>
        </p:nvSpPr>
        <p:spPr>
          <a:xfrm>
            <a:off x="1047404" y="587201"/>
            <a:ext cx="76975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u="sng" dirty="0">
                <a:cs typeface="Times New Roman" pitchFamily="18" charset="0"/>
              </a:rPr>
              <a:t>SYSTEM SPECIFICATION</a:t>
            </a:r>
            <a:endParaRPr lang="en-IN" sz="3600" dirty="0"/>
          </a:p>
        </p:txBody>
      </p:sp>
      <p:sp>
        <p:nvSpPr>
          <p:cNvPr id="4" name="TextBox 3"/>
          <p:cNvSpPr txBox="1"/>
          <p:nvPr/>
        </p:nvSpPr>
        <p:spPr>
          <a:xfrm>
            <a:off x="931025" y="1858361"/>
            <a:ext cx="10551729" cy="5109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800" b="1" u="sng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HARDWARE REQUIREMENTS:</a:t>
            </a:r>
            <a:endParaRPr lang="en-US" sz="2800" u="sng" dirty="0" smtClean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IN" sz="2800" dirty="0" smtClean="0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rPr>
              <a:t>Processor Type                      	:        Intel i5</a:t>
            </a:r>
            <a:endParaRPr lang="en-US" sz="2800" dirty="0" smtClean="0">
              <a:solidFill>
                <a:srgbClr val="FFC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IN" sz="2800" dirty="0" smtClean="0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rPr>
              <a:t>RAM                                       :        8GB DD4 RAM</a:t>
            </a:r>
            <a:endParaRPr lang="en-US" sz="2800" dirty="0" smtClean="0">
              <a:solidFill>
                <a:srgbClr val="FFC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IN" sz="2800" dirty="0" smtClean="0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rPr>
              <a:t>Hard disk                                 :	    1TB</a:t>
            </a:r>
            <a:endParaRPr lang="en-US" sz="2800" dirty="0" smtClean="0">
              <a:solidFill>
                <a:srgbClr val="FFC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IN" sz="2800" dirty="0" smtClean="0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rPr>
              <a:t>Keyboard		                          :        101/102 Standard Keys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sz="2800" dirty="0" smtClean="0">
              <a:solidFill>
                <a:srgbClr val="FFC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800" b="1" u="sng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SOFTWARE REQUIREMENTS:</a:t>
            </a:r>
            <a:endParaRPr lang="en-US" sz="2800" u="sng" dirty="0" smtClean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GB" sz="2800" dirty="0" smtClean="0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rPr>
              <a:t>Operating System 		          :  	      Windows 11</a:t>
            </a:r>
            <a:endParaRPr lang="en-US" sz="2800" dirty="0" smtClean="0">
              <a:solidFill>
                <a:srgbClr val="FFC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GB" sz="2800" dirty="0" smtClean="0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rPr>
              <a:t>Front end  			               : 	       </a:t>
            </a:r>
            <a:r>
              <a:rPr lang="en-IN" sz="2800" dirty="0" smtClean="0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rPr>
              <a:t>Net beans IDE / jdk21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rPr>
              <a:t>Back end                                 :           Mysql workbench /Mysql 8.0CE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IN" sz="2800" dirty="0" smtClean="0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rPr>
              <a:t>Coding Language		          : 	       Java , </a:t>
            </a:r>
            <a:r>
              <a:rPr lang="en-IN" sz="2800" dirty="0" err="1" smtClean="0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rPr>
              <a:t>Mysql</a:t>
            </a:r>
            <a:endParaRPr lang="en-US" sz="2800" dirty="0" smtClean="0">
              <a:solidFill>
                <a:srgbClr val="FFC000"/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8844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rizontal Scroll 1"/>
          <p:cNvSpPr/>
          <p:nvPr/>
        </p:nvSpPr>
        <p:spPr>
          <a:xfrm>
            <a:off x="448408" y="88286"/>
            <a:ext cx="11034346" cy="1644162"/>
          </a:xfrm>
          <a:prstGeom prst="horizontalScroll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2"/>
          <p:cNvSpPr txBox="1"/>
          <p:nvPr/>
        </p:nvSpPr>
        <p:spPr>
          <a:xfrm>
            <a:off x="1006764" y="587201"/>
            <a:ext cx="65855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u="sng" dirty="0">
                <a:cs typeface="Times New Roman" pitchFamily="18" charset="0"/>
              </a:rPr>
              <a:t>EXISTING SYSTEM</a:t>
            </a:r>
            <a:endParaRPr lang="en-IN" sz="3600" dirty="0"/>
          </a:p>
        </p:txBody>
      </p:sp>
      <p:sp>
        <p:nvSpPr>
          <p:cNvPr id="5" name="TextBox 4"/>
          <p:cNvSpPr txBox="1"/>
          <p:nvPr/>
        </p:nvSpPr>
        <p:spPr>
          <a:xfrm>
            <a:off x="647282" y="1595021"/>
            <a:ext cx="10835472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defTabSz="803275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Scientific applications partially or entirely shifting from traditional computing platforms (e.g., grid) </a:t>
            </a:r>
            <a:r>
              <a:rPr lang="en-US" sz="2400" dirty="0" smtClean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</a:t>
            </a:r>
            <a:r>
              <a:rPr lang="en-US" sz="24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cloud. Due to the </a:t>
            </a:r>
            <a:r>
              <a:rPr lang="en-US" sz="2400" dirty="0" smtClean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pay-as-you-go </a:t>
            </a:r>
            <a:r>
              <a:rPr lang="en-US" sz="24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computational behaviour, performance and (monetary) cost optimizations have recently become a hot research topic for workflows in the cloud</a:t>
            </a:r>
            <a:r>
              <a:rPr lang="en-US" sz="2400" dirty="0" smtClean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defTabSz="803275"/>
            <a:endParaRPr lang="en-US" sz="2400" dirty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defTabSz="803275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address the limitations of current approaches, propose Profit Maximization, a transformation-based optimization framework for optimizing the performance and cost of workflows in the cloud</a:t>
            </a:r>
            <a:r>
              <a:rPr lang="en-US" sz="2400" dirty="0" smtClean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457200" indent="-457200" defTabSz="803275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defTabSz="803275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Profit Maximization models the cost and performance optimizations of workflows as transformations</a:t>
            </a:r>
            <a:r>
              <a:rPr lang="en-US" sz="2400" dirty="0" smtClean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457200" indent="-457200" defTabSz="803275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defTabSz="803275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 performance and monetary cost optimizations for workflows from various applications in the cloud have become a hot research topic.</a:t>
            </a:r>
          </a:p>
        </p:txBody>
      </p:sp>
    </p:spTree>
    <p:extLst>
      <p:ext uri="{BB962C8B-B14F-4D97-AF65-F5344CB8AC3E}">
        <p14:creationId xmlns:p14="http://schemas.microsoft.com/office/powerpoint/2010/main" val="284610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rizontal Scroll 1"/>
          <p:cNvSpPr/>
          <p:nvPr/>
        </p:nvSpPr>
        <p:spPr>
          <a:xfrm>
            <a:off x="448408" y="88286"/>
            <a:ext cx="11034346" cy="1644162"/>
          </a:xfrm>
          <a:prstGeom prst="horizontalScroll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3600" dirty="0"/>
          </a:p>
        </p:txBody>
      </p:sp>
      <p:sp>
        <p:nvSpPr>
          <p:cNvPr id="3" name="TextBox 2"/>
          <p:cNvSpPr txBox="1"/>
          <p:nvPr/>
        </p:nvSpPr>
        <p:spPr>
          <a:xfrm>
            <a:off x="849746" y="587201"/>
            <a:ext cx="86914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u="sng" dirty="0">
                <a:cs typeface="Times New Roman" pitchFamily="18" charset="0"/>
              </a:rPr>
              <a:t>DRAWBACKS OF EXISTING SYSTEM</a:t>
            </a:r>
            <a:endParaRPr lang="en-IN" sz="3600" dirty="0"/>
          </a:p>
        </p:txBody>
      </p:sp>
      <p:sp>
        <p:nvSpPr>
          <p:cNvPr id="4" name="TextBox 3"/>
          <p:cNvSpPr txBox="1"/>
          <p:nvPr/>
        </p:nvSpPr>
        <p:spPr>
          <a:xfrm>
            <a:off x="748145" y="1845425"/>
            <a:ext cx="10636597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defTabSz="803275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Problem To maintain record of daily transactions.</a:t>
            </a:r>
          </a:p>
          <a:p>
            <a:pPr marL="457200" indent="-457200" defTabSz="803275"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defTabSz="803275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They have Work load so they Also have problem in dealing with their customer.</a:t>
            </a:r>
          </a:p>
          <a:p>
            <a:pPr marL="457200" indent="-457200" defTabSz="803275"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defTabSz="803275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 the End of the they also have problem in calculating their profit, sales Purchases etc,.</a:t>
            </a:r>
            <a:endParaRPr lang="en-US" sz="2800" dirty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653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rizontal Scroll 1"/>
          <p:cNvSpPr/>
          <p:nvPr/>
        </p:nvSpPr>
        <p:spPr>
          <a:xfrm>
            <a:off x="448408" y="88286"/>
            <a:ext cx="11034346" cy="1644162"/>
          </a:xfrm>
          <a:prstGeom prst="horizontalScroll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3600" dirty="0"/>
          </a:p>
        </p:txBody>
      </p:sp>
      <p:sp>
        <p:nvSpPr>
          <p:cNvPr id="3" name="TextBox 2"/>
          <p:cNvSpPr txBox="1"/>
          <p:nvPr/>
        </p:nvSpPr>
        <p:spPr>
          <a:xfrm>
            <a:off x="1047404" y="587201"/>
            <a:ext cx="93601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u="sng" dirty="0"/>
              <a:t>PROPOSED SYSTEM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52087" y="1732447"/>
            <a:ext cx="10150763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b="1" u="sng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Automate Prescription Handling</a:t>
            </a:r>
            <a:r>
              <a:rPr lang="en-US" sz="2400" dirty="0" smtClean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1263650" indent="-365125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Provide </a:t>
            </a:r>
            <a:r>
              <a:rPr lang="en-US" sz="20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 efficient platform for pharmacists to manage patient prescriptions. This includes generating, processing, and dispensing prescriptions in an organized and accurate manner</a:t>
            </a:r>
            <a:r>
              <a:rPr lang="en-US" sz="2000" dirty="0" smtClean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898525"/>
            <a:endParaRPr lang="en-US" sz="2000" dirty="0" smtClean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63650" indent="-365125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Reduce </a:t>
            </a:r>
            <a:r>
              <a:rPr lang="en-US" sz="20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manual errors in interpreting prescriptions by digitizing the entire process, ensuring precise medication dispensation</a:t>
            </a:r>
            <a:r>
              <a:rPr lang="en-US" sz="2000" dirty="0" smtClean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898525"/>
            <a:endParaRPr lang="en-US" sz="2400" dirty="0" smtClean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b="1" u="sng" dirty="0" smtClean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Real-Time </a:t>
            </a:r>
            <a:r>
              <a:rPr lang="en-US" sz="2400" b="1" u="sng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Stock Monitoring</a:t>
            </a:r>
            <a:r>
              <a:rPr lang="en-US" sz="2400" dirty="0" smtClean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1263650" indent="-365125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Continuously </a:t>
            </a:r>
            <a:r>
              <a:rPr lang="en-US" sz="20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track the availability of medications in the pharmacy, ensuring that stock levels are updated in real time</a:t>
            </a:r>
            <a:r>
              <a:rPr lang="en-US" sz="2000" dirty="0" smtClean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1263650" indent="-365125">
              <a:buFont typeface="Arial" panose="020B0604020202020204" pitchFamily="34" charset="0"/>
              <a:buChar char="•"/>
            </a:pPr>
            <a:endParaRPr lang="en-US" sz="2000" dirty="0" smtClean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63650" indent="-365125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Alert </a:t>
            </a:r>
            <a:r>
              <a:rPr lang="en-US" sz="20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pharmacists or administrators when stock levels are low, preventing shortages and ensuring that all prescribed medicines are available when </a:t>
            </a:r>
            <a:r>
              <a:rPr lang="en-US" sz="2000" dirty="0" smtClean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needed.</a:t>
            </a:r>
            <a:endParaRPr lang="en-IN" sz="2000" dirty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8451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68713" y="335909"/>
            <a:ext cx="1015076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b="1" u="sng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Improve Workflow </a:t>
            </a:r>
            <a:r>
              <a:rPr lang="en-US" sz="2400" b="1" u="sng" dirty="0" smtClean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Efficiency</a:t>
            </a:r>
            <a:r>
              <a:rPr lang="en-US" sz="2400" dirty="0" smtClean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1263650" indent="-365125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Minimize the time spent on manual stock checks and prescription filing by automating repetitive tasks.</a:t>
            </a:r>
            <a:endParaRPr lang="en-US" sz="2000" dirty="0" smtClean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98525"/>
            <a:endParaRPr lang="en-US" sz="2000" dirty="0" smtClean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63650" indent="-365125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Provide pharmacists with instant access to medicine availability, speeding up the prescription fulfillment process and enhancing customer service.</a:t>
            </a:r>
            <a:endParaRPr lang="en-US" sz="2000" dirty="0" smtClean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98525"/>
            <a:endParaRPr lang="en-US" sz="2400" dirty="0" smtClean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b="1" u="sng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Ensure Accurate Medication Dispensation</a:t>
            </a:r>
            <a:r>
              <a:rPr lang="en-US" sz="2400" dirty="0" smtClean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1263650" indent="-365125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By integrating prescription data with the stock system, the system ensures that the right medications are dispensed based on available inventory, avoiding errors related to stock unavailability or incorrect dosages.</a:t>
            </a:r>
            <a:endParaRPr lang="en-US" sz="2000" dirty="0" smtClean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63650" indent="-365125">
              <a:buFont typeface="Arial" panose="020B0604020202020204" pitchFamily="34" charset="0"/>
              <a:buChar char="•"/>
            </a:pPr>
            <a:endParaRPr lang="en-US" sz="2000" dirty="0" smtClean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708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TM04033937[[fn=Vapor Trail]]</Template>
  <TotalTime>1443</TotalTime>
  <Words>1117</Words>
  <Application>Microsoft Office PowerPoint</Application>
  <PresentationFormat>Widescreen</PresentationFormat>
  <Paragraphs>174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9" baseType="lpstr">
      <vt:lpstr>Accent SF</vt:lpstr>
      <vt:lpstr>Aparajita</vt:lpstr>
      <vt:lpstr>Arial</vt:lpstr>
      <vt:lpstr>Calibri</vt:lpstr>
      <vt:lpstr>Calisto MT</vt:lpstr>
      <vt:lpstr>Georgia</vt:lpstr>
      <vt:lpstr>Times New Roman</vt:lpstr>
      <vt:lpstr>Trebuchet MS</vt:lpstr>
      <vt:lpstr>Wingdings</vt:lpstr>
      <vt:lpstr>Wingdings 2</vt:lpstr>
      <vt:lpstr>Slate</vt:lpstr>
      <vt:lpstr>Excel Engineering College , Komarapalayam (DEPARTMENT OF MCA) BATCH 2023-2025 MINI PROJECT(23PMC306) A MINI PROJECT REPORT 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Excel Engineering College , Komarapalayam (DEPARTMENT OF MCA) SESSION 2023-2025 MINI PROJECT(23PMC306) A MINI PROJECT REPORT ON</dc:title>
  <dc:creator>hp</dc:creator>
  <cp:lastModifiedBy>hp</cp:lastModifiedBy>
  <cp:revision>46</cp:revision>
  <dcterms:created xsi:type="dcterms:W3CDTF">2024-11-11T19:46:26Z</dcterms:created>
  <dcterms:modified xsi:type="dcterms:W3CDTF">2024-11-28T19:52:53Z</dcterms:modified>
</cp:coreProperties>
</file>